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al Bold" panose="020B0802020202020204" pitchFamily="34" charset="0"/>
      <p:regular r:id="rId23"/>
      <p:bold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Bold" panose="020F0502020204030203" pitchFamily="34" charset="0"/>
      <p:regular r:id="rId29"/>
      <p:bold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80603050402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48" autoAdjust="0"/>
  </p:normalViewPr>
  <p:slideViewPr>
    <p:cSldViewPr>
      <p:cViewPr varScale="1">
        <p:scale>
          <a:sx n="70" d="100"/>
          <a:sy n="70" d="100"/>
        </p:scale>
        <p:origin x="7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sp>
        <p:nvSpPr>
          <p:cNvPr id="6" name="Freeform 6" descr="Uniwersytet-Jana-Dlugosza-w-Czestochowie-40-p5445"/>
          <p:cNvSpPr/>
          <p:nvPr/>
        </p:nvSpPr>
        <p:spPr>
          <a:xfrm>
            <a:off x="8622030" y="0"/>
            <a:ext cx="9665970" cy="10287000"/>
          </a:xfrm>
          <a:custGeom>
            <a:avLst/>
            <a:gdLst/>
            <a:ahLst/>
            <a:cxnLst/>
            <a:rect l="l" t="t" r="r" b="b"/>
            <a:pathLst>
              <a:path w="9665970" h="10287000">
                <a:moveTo>
                  <a:pt x="0" y="0"/>
                </a:moveTo>
                <a:lnTo>
                  <a:pt x="9665970" y="0"/>
                </a:lnTo>
                <a:lnTo>
                  <a:pt x="96659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96" b="-169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531767"/>
            <a:ext cx="8622030" cy="9127788"/>
            <a:chOff x="0" y="0"/>
            <a:chExt cx="11496040" cy="12170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96040" cy="12170408"/>
            </a:xfrm>
            <a:custGeom>
              <a:avLst/>
              <a:gdLst/>
              <a:ahLst/>
              <a:cxnLst/>
              <a:rect l="l" t="t" r="r" b="b"/>
              <a:pathLst>
                <a:path w="11496040" h="12170408">
                  <a:moveTo>
                    <a:pt x="0" y="0"/>
                  </a:moveTo>
                  <a:lnTo>
                    <a:pt x="11496040" y="0"/>
                  </a:lnTo>
                  <a:lnTo>
                    <a:pt x="11496040" y="12170408"/>
                  </a:lnTo>
                  <a:lnTo>
                    <a:pt x="0" y="12170408"/>
                  </a:lnTo>
                  <a:close/>
                </a:path>
              </a:pathLst>
            </a:custGeom>
            <a:blipFill>
              <a:blip r:embed="rId6">
                <a:alphaModFix amt="50000"/>
              </a:blip>
              <a:stretch>
                <a:fillRect l="-56994" r="-5699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858500" y="0"/>
            <a:ext cx="7429500" cy="10287000"/>
            <a:chOff x="0" y="0"/>
            <a:chExt cx="9906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06000" cy="13716000"/>
            </a:xfrm>
            <a:custGeom>
              <a:avLst/>
              <a:gdLst/>
              <a:ahLst/>
              <a:cxnLst/>
              <a:rect l="l" t="t" r="r" b="b"/>
              <a:pathLst>
                <a:path w="9906000" h="13716000">
                  <a:moveTo>
                    <a:pt x="0" y="0"/>
                  </a:moveTo>
                  <a:lnTo>
                    <a:pt x="9906000" y="0"/>
                  </a:lnTo>
                  <a:lnTo>
                    <a:pt x="9906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l="-13263" r="-1326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374431" y="97972"/>
            <a:ext cx="3107138" cy="1082251"/>
          </a:xfrm>
          <a:custGeom>
            <a:avLst/>
            <a:gdLst/>
            <a:ahLst/>
            <a:cxnLst/>
            <a:rect l="l" t="t" r="r" b="b"/>
            <a:pathLst>
              <a:path w="3107138" h="1082251">
                <a:moveTo>
                  <a:pt x="0" y="0"/>
                </a:moveTo>
                <a:lnTo>
                  <a:pt x="3107137" y="0"/>
                </a:lnTo>
                <a:lnTo>
                  <a:pt x="3107137" y="1082252"/>
                </a:lnTo>
                <a:lnTo>
                  <a:pt x="0" y="10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470" t="-132162" r="-13610" b="-13216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18020" y="2165751"/>
            <a:ext cx="5301624" cy="2254312"/>
          </a:xfrm>
          <a:custGeom>
            <a:avLst/>
            <a:gdLst/>
            <a:ahLst/>
            <a:cxnLst/>
            <a:rect l="l" t="t" r="r" b="b"/>
            <a:pathLst>
              <a:path w="5301624" h="2254312">
                <a:moveTo>
                  <a:pt x="0" y="0"/>
                </a:moveTo>
                <a:lnTo>
                  <a:pt x="5301624" y="0"/>
                </a:lnTo>
                <a:lnTo>
                  <a:pt x="5301624" y="2254312"/>
                </a:lnTo>
                <a:lnTo>
                  <a:pt x="0" y="2254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4321" y="9012583"/>
            <a:ext cx="2447397" cy="44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2"/>
              </a:lnSpc>
              <a:spcBef>
                <a:spcPct val="0"/>
              </a:spcBef>
            </a:pPr>
            <a:r>
              <a:rPr lang="en-US" sz="262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www.ujd.edu.pl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4000501" y="-4000501"/>
            <a:ext cx="10286999" cy="18288000"/>
          </a:xfrm>
          <a:custGeom>
            <a:avLst/>
            <a:gdLst/>
            <a:ahLst/>
            <a:cxnLst/>
            <a:rect l="l" t="t" r="r" b="b"/>
            <a:pathLst>
              <a:path w="10286999" h="18288000">
                <a:moveTo>
                  <a:pt x="0" y="0"/>
                </a:moveTo>
                <a:lnTo>
                  <a:pt x="10286998" y="0"/>
                </a:lnTo>
                <a:lnTo>
                  <a:pt x="10286998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410" t="-23197" r="-64593" b="-10996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54691" y="3162678"/>
            <a:ext cx="11647714" cy="3045647"/>
            <a:chOff x="0" y="0"/>
            <a:chExt cx="15530286" cy="40608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30195" cy="4060880"/>
            </a:xfrm>
            <a:custGeom>
              <a:avLst/>
              <a:gdLst/>
              <a:ahLst/>
              <a:cxnLst/>
              <a:rect l="l" t="t" r="r" b="b"/>
              <a:pathLst>
                <a:path w="15530195" h="4060880">
                  <a:moveTo>
                    <a:pt x="0" y="2030393"/>
                  </a:moveTo>
                  <a:cubicBezTo>
                    <a:pt x="0" y="909085"/>
                    <a:pt x="1306195" y="0"/>
                    <a:pt x="2917317" y="0"/>
                  </a:cubicBezTo>
                  <a:lnTo>
                    <a:pt x="12612878" y="0"/>
                  </a:lnTo>
                  <a:cubicBezTo>
                    <a:pt x="14224127" y="0"/>
                    <a:pt x="15530195" y="909085"/>
                    <a:pt x="15530195" y="2030393"/>
                  </a:cubicBezTo>
                  <a:cubicBezTo>
                    <a:pt x="15530195" y="3151701"/>
                    <a:pt x="14224127" y="4060880"/>
                    <a:pt x="12612878" y="4060880"/>
                  </a:cubicBezTo>
                  <a:lnTo>
                    <a:pt x="2917317" y="4060880"/>
                  </a:lnTo>
                  <a:cubicBezTo>
                    <a:pt x="1306195" y="4060880"/>
                    <a:pt x="0" y="3151790"/>
                    <a:pt x="0" y="203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11010" y="4238703"/>
            <a:ext cx="10979491" cy="893597"/>
            <a:chOff x="0" y="0"/>
            <a:chExt cx="14455830" cy="11765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55829" cy="1176528"/>
            </a:xfrm>
            <a:custGeom>
              <a:avLst/>
              <a:gdLst/>
              <a:ahLst/>
              <a:cxnLst/>
              <a:rect l="l" t="t" r="r" b="b"/>
              <a:pathLst>
                <a:path w="14455829" h="1176528">
                  <a:moveTo>
                    <a:pt x="0" y="0"/>
                  </a:moveTo>
                  <a:lnTo>
                    <a:pt x="14455829" y="0"/>
                  </a:lnTo>
                  <a:lnTo>
                    <a:pt x="14455829" y="1176528"/>
                  </a:lnTo>
                  <a:lnTo>
                    <a:pt x="0" y="11765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4455830" cy="12622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WSPÓŁPRACA MIĘDZYNARODOWA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56120" y="5048250"/>
            <a:ext cx="1638300" cy="190500"/>
            <a:chOff x="0" y="0"/>
            <a:chExt cx="2184400" cy="254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4400" cy="254000"/>
            </a:xfrm>
            <a:custGeom>
              <a:avLst/>
              <a:gdLst/>
              <a:ahLst/>
              <a:cxnLst/>
              <a:rect l="l" t="t" r="r" b="b"/>
              <a:pathLst>
                <a:path w="2184400" h="254000">
                  <a:moveTo>
                    <a:pt x="0" y="0"/>
                  </a:moveTo>
                  <a:lnTo>
                    <a:pt x="2184400" y="0"/>
                  </a:lnTo>
                  <a:lnTo>
                    <a:pt x="2184400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E41C38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4987626" y="107019"/>
            <a:ext cx="3144271" cy="1095224"/>
          </a:xfrm>
          <a:custGeom>
            <a:avLst/>
            <a:gdLst/>
            <a:ahLst/>
            <a:cxnLst/>
            <a:rect l="l" t="t" r="r" b="b"/>
            <a:pathLst>
              <a:path w="3144271" h="1095224">
                <a:moveTo>
                  <a:pt x="0" y="0"/>
                </a:moveTo>
                <a:lnTo>
                  <a:pt x="3144272" y="0"/>
                </a:lnTo>
                <a:lnTo>
                  <a:pt x="3144272" y="1095223"/>
                </a:lnTo>
                <a:lnTo>
                  <a:pt x="0" y="1095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1" t="-132576" r="-13451" b="-13288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0"/>
            <a:ext cx="4696784" cy="1997127"/>
          </a:xfrm>
          <a:custGeom>
            <a:avLst/>
            <a:gdLst/>
            <a:ahLst/>
            <a:cxnLst/>
            <a:rect l="l" t="t" r="r" b="b"/>
            <a:pathLst>
              <a:path w="4696784" h="1997127">
                <a:moveTo>
                  <a:pt x="0" y="0"/>
                </a:moveTo>
                <a:lnTo>
                  <a:pt x="4696784" y="0"/>
                </a:lnTo>
                <a:lnTo>
                  <a:pt x="4696784" y="1997127"/>
                </a:lnTo>
                <a:lnTo>
                  <a:pt x="0" y="199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491492" y="193005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7"/>
                </a:lnTo>
                <a:lnTo>
                  <a:pt x="0" y="84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4692" y="9480177"/>
            <a:ext cx="3486150" cy="806823"/>
            <a:chOff x="0" y="0"/>
            <a:chExt cx="4648200" cy="1075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8200" cy="1075817"/>
            </a:xfrm>
            <a:custGeom>
              <a:avLst/>
              <a:gdLst/>
              <a:ahLst/>
              <a:cxnLst/>
              <a:rect l="l" t="t" r="r" b="b"/>
              <a:pathLst>
                <a:path w="4648200" h="1075817">
                  <a:moveTo>
                    <a:pt x="0" y="0"/>
                  </a:moveTo>
                  <a:lnTo>
                    <a:pt x="4648200" y="0"/>
                  </a:lnTo>
                  <a:lnTo>
                    <a:pt x="4648200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254691" y="1431491"/>
            <a:ext cx="6707962" cy="8048687"/>
          </a:xfrm>
          <a:custGeom>
            <a:avLst/>
            <a:gdLst/>
            <a:ahLst/>
            <a:cxnLst/>
            <a:rect l="l" t="t" r="r" b="b"/>
            <a:pathLst>
              <a:path w="6707962" h="8048687">
                <a:moveTo>
                  <a:pt x="0" y="0"/>
                </a:moveTo>
                <a:lnTo>
                  <a:pt x="6707962" y="0"/>
                </a:lnTo>
                <a:lnTo>
                  <a:pt x="6707962" y="8048686"/>
                </a:lnTo>
                <a:lnTo>
                  <a:pt x="0" y="8048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12" r="-10774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035165" y="1084480"/>
            <a:ext cx="11262360" cy="9202520"/>
            <a:chOff x="0" y="0"/>
            <a:chExt cx="15016480" cy="122700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16480" cy="12270026"/>
            </a:xfrm>
            <a:custGeom>
              <a:avLst/>
              <a:gdLst/>
              <a:ahLst/>
              <a:cxnLst/>
              <a:rect l="l" t="t" r="r" b="b"/>
              <a:pathLst>
                <a:path w="15016480" h="12270026">
                  <a:moveTo>
                    <a:pt x="0" y="0"/>
                  </a:moveTo>
                  <a:lnTo>
                    <a:pt x="15016480" y="0"/>
                  </a:lnTo>
                  <a:lnTo>
                    <a:pt x="15016480" y="12270026"/>
                  </a:lnTo>
                  <a:lnTo>
                    <a:pt x="0" y="122700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5016480" cy="123271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UJD realizuje projekty, które dają możliwość studiowania za granicą.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Blisko 220 umów o współpracy z instytucjami zagranicznymi, w tym w ramach programów Erasmus+ (Akcje 1 i 2) oraz CEEPUS.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Instytucje partnerskie w ponad 30 krajach.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UJD przyjmuje około 350 cudzoziemców rocznie, z czego połowę stanowią studenci.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Około 120 osób, pracowników lub studentów wyjeżdża za granicę w ramach programu Erasmus+ każdego roku.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Udział w międzynarodowych programach wymiany: Erasmus+, KA131, KA171, PROM, CEEPUS.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Członek European Universities Alliance COLOURS, European University Association (EUA), European Polysaccharide Network of Excellence (EPNOE), Observatory Magna Charta Universitatum MCU 2020, Euraxess.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44593" y="0"/>
            <a:ext cx="3627066" cy="1542271"/>
          </a:xfrm>
          <a:custGeom>
            <a:avLst/>
            <a:gdLst/>
            <a:ahLst/>
            <a:cxnLst/>
            <a:rect l="l" t="t" r="r" b="b"/>
            <a:pathLst>
              <a:path w="3627066" h="1542271">
                <a:moveTo>
                  <a:pt x="0" y="0"/>
                </a:moveTo>
                <a:lnTo>
                  <a:pt x="3627066" y="0"/>
                </a:lnTo>
                <a:lnTo>
                  <a:pt x="3627066" y="1542271"/>
                </a:lnTo>
                <a:lnTo>
                  <a:pt x="0" y="1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05750" y="914398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491492" y="193005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7"/>
                </a:lnTo>
                <a:lnTo>
                  <a:pt x="0" y="84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4692" y="9480177"/>
            <a:ext cx="3486150" cy="806823"/>
            <a:chOff x="0" y="0"/>
            <a:chExt cx="4648200" cy="1075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8200" cy="1075817"/>
            </a:xfrm>
            <a:custGeom>
              <a:avLst/>
              <a:gdLst/>
              <a:ahLst/>
              <a:cxnLst/>
              <a:rect l="l" t="t" r="r" b="b"/>
              <a:pathLst>
                <a:path w="4648200" h="1075817">
                  <a:moveTo>
                    <a:pt x="0" y="0"/>
                  </a:moveTo>
                  <a:lnTo>
                    <a:pt x="4648200" y="0"/>
                  </a:lnTo>
                  <a:lnTo>
                    <a:pt x="4648200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4593" y="0"/>
            <a:ext cx="3627066" cy="1542271"/>
          </a:xfrm>
          <a:custGeom>
            <a:avLst/>
            <a:gdLst/>
            <a:ahLst/>
            <a:cxnLst/>
            <a:rect l="l" t="t" r="r" b="b"/>
            <a:pathLst>
              <a:path w="3627066" h="1542271">
                <a:moveTo>
                  <a:pt x="0" y="0"/>
                </a:moveTo>
                <a:lnTo>
                  <a:pt x="3627066" y="0"/>
                </a:lnTo>
                <a:lnTo>
                  <a:pt x="3627066" y="1542271"/>
                </a:lnTo>
                <a:lnTo>
                  <a:pt x="0" y="1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968" y="1832580"/>
            <a:ext cx="8600346" cy="8289755"/>
          </a:xfrm>
          <a:custGeom>
            <a:avLst/>
            <a:gdLst/>
            <a:ahLst/>
            <a:cxnLst/>
            <a:rect l="l" t="t" r="r" b="b"/>
            <a:pathLst>
              <a:path w="8600346" h="8289755">
                <a:moveTo>
                  <a:pt x="0" y="0"/>
                </a:moveTo>
                <a:lnTo>
                  <a:pt x="8600345" y="0"/>
                </a:lnTo>
                <a:lnTo>
                  <a:pt x="8600345" y="8289754"/>
                </a:lnTo>
                <a:lnTo>
                  <a:pt x="0" y="8289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6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48237" y="1899255"/>
            <a:ext cx="9410647" cy="8102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85"/>
              </a:lnSpc>
            </a:pP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Sojusz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Uniwersytetów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Europejskich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COLOURS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COLlaborative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innOvative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sUstainable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Regional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univerSites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zrzesza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dziewięć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uniwersytetów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części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Euro-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ok. 126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tysiącami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ponad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12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tysiąca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</a:p>
          <a:p>
            <a:pPr algn="just">
              <a:lnSpc>
                <a:spcPts val="2785"/>
              </a:lnSpc>
            </a:pP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pracowników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oddziałuje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ponad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21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milionów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obywateli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zamieszkujących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poszczególne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Pełnoprawnymi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członkami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Sojuszu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oprócz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UJD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Paderborn University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Niemcy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lider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Sojuszu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Josip Juraj</a:t>
            </a:r>
          </a:p>
          <a:p>
            <a:pPr algn="just">
              <a:lnSpc>
                <a:spcPts val="2785"/>
              </a:lnSpc>
            </a:pP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Strossmayer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University of Osijek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Chorwacja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Le Mans University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Francja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Kristianstad University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Szwecja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University of Castilla-La Mancha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Hiszpania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University of Ferrara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Włochy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University St. Kliment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Ohridski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-Bitola (Macedonia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Północna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Ventspils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University of Applied Sciences (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Łotwa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). Do w/w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uniwersytetów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dołączyło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55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Partnerów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Stowarzyszonych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(z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których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kilkanaście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to Polskie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instytucje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umożliwiając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wdrażanie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otwartych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innowacji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nauczania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opartego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wyzwaniach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prowadzenie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badań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ramach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regionalnych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inteligentnych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specjalizacji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we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współpracy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otoczeniem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społeczno-gospodarczym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Sojusz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COLOURS w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bardzo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dużym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stopniu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promuje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współpracę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międzyuczelnianą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wspólnej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oferty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dydaktycznej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istotnie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wspiera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integrację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uczelni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regionalnymi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przedsiębiorcami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samorządami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społeczeństwem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2785"/>
              </a:lnSpc>
            </a:pP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Sojusz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COLOURS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szczególną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uwagę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przywiązuje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wsparcia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m.in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tworzenie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Studenckich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Centrów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Przedsiębiorczości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gdzie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studenci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otrzymają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wsparcie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merytoryczne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mentoring, ale</a:t>
            </a:r>
          </a:p>
          <a:p>
            <a:pPr algn="just">
              <a:lnSpc>
                <a:spcPts val="2785"/>
              </a:lnSpc>
            </a:pP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również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możliwość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sfinansowania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realizacji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najbardziej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kreatywnych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0842" y="225040"/>
            <a:ext cx="12090150" cy="63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  <a:spcBef>
                <a:spcPct val="0"/>
              </a:spcBef>
            </a:pPr>
            <a:r>
              <a:rPr lang="en-US" sz="419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Sojusz</a:t>
            </a:r>
            <a:r>
              <a:rPr lang="en-US" sz="41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Uniwersytetów</a:t>
            </a:r>
            <a:r>
              <a:rPr lang="en-US" sz="41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9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Europejskich</a:t>
            </a:r>
            <a:r>
              <a:rPr lang="en-US" sz="41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COLOURS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46746" y="1283384"/>
            <a:ext cx="6312159" cy="8230923"/>
          </a:xfrm>
          <a:custGeom>
            <a:avLst/>
            <a:gdLst/>
            <a:ahLst/>
            <a:cxnLst/>
            <a:rect l="l" t="t" r="r" b="b"/>
            <a:pathLst>
              <a:path w="6312159" h="8230923">
                <a:moveTo>
                  <a:pt x="0" y="0"/>
                </a:moveTo>
                <a:lnTo>
                  <a:pt x="6312159" y="0"/>
                </a:lnTo>
                <a:lnTo>
                  <a:pt x="6312159" y="8230922"/>
                </a:lnTo>
                <a:lnTo>
                  <a:pt x="0" y="8230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25" b="-11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3925" y="5600700"/>
            <a:ext cx="7412495" cy="3913836"/>
          </a:xfrm>
          <a:custGeom>
            <a:avLst/>
            <a:gdLst/>
            <a:ahLst/>
            <a:cxnLst/>
            <a:rect l="l" t="t" r="r" b="b"/>
            <a:pathLst>
              <a:path w="7412495" h="3913836">
                <a:moveTo>
                  <a:pt x="0" y="0"/>
                </a:moveTo>
                <a:lnTo>
                  <a:pt x="7412495" y="0"/>
                </a:lnTo>
                <a:lnTo>
                  <a:pt x="7412495" y="3913836"/>
                </a:lnTo>
                <a:lnTo>
                  <a:pt x="0" y="3913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509" r="-1280" b="-193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3926" y="1283613"/>
            <a:ext cx="7412495" cy="4115232"/>
          </a:xfrm>
          <a:custGeom>
            <a:avLst/>
            <a:gdLst/>
            <a:ahLst/>
            <a:cxnLst/>
            <a:rect l="l" t="t" r="r" b="b"/>
            <a:pathLst>
              <a:path w="7412495" h="4115232">
                <a:moveTo>
                  <a:pt x="0" y="0"/>
                </a:moveTo>
                <a:lnTo>
                  <a:pt x="7412494" y="0"/>
                </a:lnTo>
                <a:lnTo>
                  <a:pt x="7412494" y="4115232"/>
                </a:lnTo>
                <a:lnTo>
                  <a:pt x="0" y="4115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1" r="-62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694923" y="275571"/>
            <a:ext cx="11322696" cy="944463"/>
            <a:chOff x="0" y="0"/>
            <a:chExt cx="15096928" cy="12592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96928" cy="1259284"/>
            </a:xfrm>
            <a:custGeom>
              <a:avLst/>
              <a:gdLst/>
              <a:ahLst/>
              <a:cxnLst/>
              <a:rect l="l" t="t" r="r" b="b"/>
              <a:pathLst>
                <a:path w="15096928" h="1259284">
                  <a:moveTo>
                    <a:pt x="0" y="0"/>
                  </a:moveTo>
                  <a:lnTo>
                    <a:pt x="15096928" y="0"/>
                  </a:lnTo>
                  <a:lnTo>
                    <a:pt x="15096928" y="1259284"/>
                  </a:lnTo>
                  <a:lnTo>
                    <a:pt x="0" y="12592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5096928" cy="12497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ctr">
                <a:lnSpc>
                  <a:spcPts val="5759"/>
                </a:lnSpc>
              </a:pPr>
              <a:r>
                <a:rPr lang="en-US" sz="4800" b="1">
                  <a:solidFill>
                    <a:srgbClr val="FF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Imprezy i zajęcia integracyjne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-67642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614785" y="0"/>
            <a:ext cx="13673215" cy="10287000"/>
            <a:chOff x="0" y="0"/>
            <a:chExt cx="18230953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30954" cy="13716000"/>
            </a:xfrm>
            <a:custGeom>
              <a:avLst/>
              <a:gdLst/>
              <a:ahLst/>
              <a:cxnLst/>
              <a:rect l="l" t="t" r="r" b="b"/>
              <a:pathLst>
                <a:path w="18230954" h="13716000">
                  <a:moveTo>
                    <a:pt x="0" y="0"/>
                  </a:moveTo>
                  <a:lnTo>
                    <a:pt x="18230954" y="0"/>
                  </a:lnTo>
                  <a:lnTo>
                    <a:pt x="1823095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2012675" y="1001194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2"/>
                </a:lnTo>
                <a:lnTo>
                  <a:pt x="0" y="933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96061" y="170025"/>
            <a:ext cx="3067050" cy="1068705"/>
          </a:xfrm>
          <a:custGeom>
            <a:avLst/>
            <a:gdLst/>
            <a:ahLst/>
            <a:cxnLst/>
            <a:rect l="l" t="t" r="r" b="b"/>
            <a:pathLst>
              <a:path w="3067050" h="1068705">
                <a:moveTo>
                  <a:pt x="0" y="0"/>
                </a:moveTo>
                <a:lnTo>
                  <a:pt x="3067050" y="0"/>
                </a:lnTo>
                <a:lnTo>
                  <a:pt x="3067050" y="1068705"/>
                </a:lnTo>
                <a:lnTo>
                  <a:pt x="0" y="1068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327" r="-13451" b="-132452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572125" y="252412"/>
            <a:ext cx="6606540" cy="732472"/>
            <a:chOff x="0" y="0"/>
            <a:chExt cx="8808720" cy="9766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808720" cy="976630"/>
            </a:xfrm>
            <a:custGeom>
              <a:avLst/>
              <a:gdLst/>
              <a:ahLst/>
              <a:cxnLst/>
              <a:rect l="l" t="t" r="r" b="b"/>
              <a:pathLst>
                <a:path w="8808720" h="976630">
                  <a:moveTo>
                    <a:pt x="0" y="0"/>
                  </a:moveTo>
                  <a:lnTo>
                    <a:pt x="8808720" y="0"/>
                  </a:lnTo>
                  <a:lnTo>
                    <a:pt x="8808720" y="976630"/>
                  </a:lnTo>
                  <a:lnTo>
                    <a:pt x="0" y="9766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8808720" cy="10718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759"/>
                </a:lnSpc>
              </a:pPr>
              <a:r>
                <a:rPr lang="en-US" sz="48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WELCOME CENTRE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985328" y="1963556"/>
            <a:ext cx="8446929" cy="7195743"/>
          </a:xfrm>
          <a:custGeom>
            <a:avLst/>
            <a:gdLst/>
            <a:ahLst/>
            <a:cxnLst/>
            <a:rect l="l" t="t" r="r" b="b"/>
            <a:pathLst>
              <a:path w="8446929" h="7195743">
                <a:moveTo>
                  <a:pt x="0" y="0"/>
                </a:moveTo>
                <a:lnTo>
                  <a:pt x="8446930" y="0"/>
                </a:lnTo>
                <a:lnTo>
                  <a:pt x="8446930" y="7195742"/>
                </a:lnTo>
                <a:lnTo>
                  <a:pt x="0" y="719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91" r="-6791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61295" y="1950033"/>
            <a:ext cx="8414100" cy="7432804"/>
            <a:chOff x="0" y="0"/>
            <a:chExt cx="11218800" cy="99104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18800" cy="9910406"/>
            </a:xfrm>
            <a:custGeom>
              <a:avLst/>
              <a:gdLst/>
              <a:ahLst/>
              <a:cxnLst/>
              <a:rect l="l" t="t" r="r" b="b"/>
              <a:pathLst>
                <a:path w="11218800" h="9910406">
                  <a:moveTo>
                    <a:pt x="0" y="0"/>
                  </a:moveTo>
                  <a:lnTo>
                    <a:pt x="11218800" y="0"/>
                  </a:lnTo>
                  <a:lnTo>
                    <a:pt x="11218800" y="9910406"/>
                  </a:lnTo>
                  <a:lnTo>
                    <a:pt x="0" y="99104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218800" cy="99675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352"/>
                </a:lnSpc>
              </a:pPr>
              <a:endParaRPr/>
            </a:p>
            <a:p>
              <a:pPr marL="0" lvl="0" indent="0" algn="l">
                <a:lnSpc>
                  <a:spcPts val="3352"/>
                </a:lnSpc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Welcome Centre działa w celu obsługi obcokrajowców w UJD: studentów i pracowników. </a:t>
              </a:r>
            </a:p>
            <a:p>
              <a:pPr marL="0" lvl="0" indent="0" algn="l">
                <a:lnSpc>
                  <a:spcPts val="3352"/>
                </a:lnSpc>
              </a:pPr>
              <a:endParaRPr lang="en-US" sz="27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>
                <a:lnSpc>
                  <a:spcPts val="3352"/>
                </a:lnSpc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Usługi obejmują pomoc studentom w zakresie:</a:t>
              </a:r>
            </a:p>
            <a:p>
              <a:pPr marL="0" lvl="0" indent="0" algn="l">
                <a:lnSpc>
                  <a:spcPts val="3352"/>
                </a:lnSpc>
              </a:pPr>
              <a:endParaRPr lang="en-US" sz="27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3171" lvl="1" indent="-301585" algn="l">
                <a:lnSpc>
                  <a:spcPts val="3352"/>
                </a:lnSpc>
                <a:buFont typeface="Arial"/>
                <a:buChar char="•"/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legalizacja pobytu w Polsce</a:t>
              </a:r>
            </a:p>
            <a:p>
              <a:pPr marL="603171" lvl="1" indent="-301585" algn="l">
                <a:lnSpc>
                  <a:spcPts val="3352"/>
                </a:lnSpc>
                <a:buFont typeface="Arial"/>
                <a:buChar char="•"/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zakwaterowanie</a:t>
              </a:r>
            </a:p>
            <a:p>
              <a:pPr marL="603171" lvl="1" indent="-301585" algn="l">
                <a:lnSpc>
                  <a:spcPts val="3352"/>
                </a:lnSpc>
                <a:buFont typeface="Arial"/>
                <a:buChar char="•"/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sprawy urzędowe</a:t>
              </a:r>
            </a:p>
            <a:p>
              <a:pPr marL="603171" lvl="1" indent="-301585" algn="l">
                <a:lnSpc>
                  <a:spcPts val="3352"/>
                </a:lnSpc>
                <a:buFont typeface="Arial"/>
                <a:buChar char="•"/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opieka medyczna</a:t>
              </a:r>
            </a:p>
            <a:p>
              <a:pPr marL="603171" lvl="1" indent="-301585" algn="l">
                <a:lnSpc>
                  <a:spcPts val="3352"/>
                </a:lnSpc>
                <a:buFont typeface="Arial"/>
                <a:buChar char="•"/>
              </a:pPr>
              <a:r>
                <a:rPr lang="en-US" sz="279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aklimatyzacja w UJD i Częstochowie</a:t>
              </a:r>
            </a:p>
            <a:p>
              <a:pPr algn="l">
                <a:lnSpc>
                  <a:spcPts val="3352"/>
                </a:lnSpc>
              </a:pPr>
              <a:endParaRPr lang="en-US" sz="27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3352"/>
                </a:lnSpc>
              </a:pPr>
              <a:endParaRPr lang="en-US" sz="27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49558" y="87969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050" y="0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012675" y="1001194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2"/>
                </a:lnTo>
                <a:lnTo>
                  <a:pt x="0" y="933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27384" y="167846"/>
            <a:ext cx="3067050" cy="1068705"/>
          </a:xfrm>
          <a:custGeom>
            <a:avLst/>
            <a:gdLst/>
            <a:ahLst/>
            <a:cxnLst/>
            <a:rect l="l" t="t" r="r" b="b"/>
            <a:pathLst>
              <a:path w="3067050" h="1068705">
                <a:moveTo>
                  <a:pt x="0" y="0"/>
                </a:moveTo>
                <a:lnTo>
                  <a:pt x="3067050" y="0"/>
                </a:lnTo>
                <a:lnTo>
                  <a:pt x="3067050" y="1068704"/>
                </a:lnTo>
                <a:lnTo>
                  <a:pt x="0" y="1068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1" t="-132327" r="-13451" b="-13245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804905" y="252412"/>
            <a:ext cx="8173401" cy="732472"/>
            <a:chOff x="0" y="0"/>
            <a:chExt cx="10897868" cy="9766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97868" cy="976630"/>
            </a:xfrm>
            <a:custGeom>
              <a:avLst/>
              <a:gdLst/>
              <a:ahLst/>
              <a:cxnLst/>
              <a:rect l="l" t="t" r="r" b="b"/>
              <a:pathLst>
                <a:path w="10897868" h="976630">
                  <a:moveTo>
                    <a:pt x="0" y="0"/>
                  </a:moveTo>
                  <a:lnTo>
                    <a:pt x="10897868" y="0"/>
                  </a:lnTo>
                  <a:lnTo>
                    <a:pt x="10897868" y="976630"/>
                  </a:lnTo>
                  <a:lnTo>
                    <a:pt x="0" y="9766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0897868" cy="10718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759"/>
                </a:lnSpc>
              </a:pPr>
              <a:r>
                <a:rPr lang="en-US" sz="48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Erasmus Student Club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8497" y="1619850"/>
            <a:ext cx="8260482" cy="8077024"/>
            <a:chOff x="0" y="0"/>
            <a:chExt cx="10542648" cy="103085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42648" cy="10308505"/>
            </a:xfrm>
            <a:custGeom>
              <a:avLst/>
              <a:gdLst/>
              <a:ahLst/>
              <a:cxnLst/>
              <a:rect l="l" t="t" r="r" b="b"/>
              <a:pathLst>
                <a:path w="10542648" h="10308505">
                  <a:moveTo>
                    <a:pt x="0" y="0"/>
                  </a:moveTo>
                  <a:lnTo>
                    <a:pt x="10542648" y="0"/>
                  </a:lnTo>
                  <a:lnTo>
                    <a:pt x="10542648" y="10308505"/>
                  </a:lnTo>
                  <a:lnTo>
                    <a:pt x="0" y="103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0542648" cy="1036565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3240"/>
                </a:lnSpc>
              </a:pPr>
              <a:endParaRPr/>
            </a:p>
            <a:p>
              <a:pPr marL="0" lvl="0" indent="0"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Organizacja studencka, której misją jest wspieranie, rozwijanie oraz promowanie mobilności w ramach międzynarodowych programów wymiany studentów, ze szczególnym uwzględnieniem programu Erasmus+.</a:t>
              </a:r>
            </a:p>
            <a:p>
              <a:pPr marL="0" lvl="0" indent="0"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Dni powitalne dla studentów programu Erasmus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Imprezy i działania integracyjne wspierające proces adaptacji. 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Wykłady dotyczące historii, tradycji, kultury i obyczajów Polski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Wycieczki turystyczne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8891606" y="2308864"/>
            <a:ext cx="8848586" cy="6834141"/>
          </a:xfrm>
          <a:custGeom>
            <a:avLst/>
            <a:gdLst/>
            <a:ahLst/>
            <a:cxnLst/>
            <a:rect l="l" t="t" r="r" b="b"/>
            <a:pathLst>
              <a:path w="8848586" h="6834141">
                <a:moveTo>
                  <a:pt x="0" y="0"/>
                </a:moveTo>
                <a:lnTo>
                  <a:pt x="8848585" y="0"/>
                </a:lnTo>
                <a:lnTo>
                  <a:pt x="8848585" y="6834142"/>
                </a:lnTo>
                <a:lnTo>
                  <a:pt x="0" y="6834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94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558" y="87969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410" t="-23145" r="-64593" b="-1104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42787" y="3039521"/>
            <a:ext cx="11647714" cy="3354665"/>
            <a:chOff x="0" y="0"/>
            <a:chExt cx="15530286" cy="44728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30195" cy="4472903"/>
            </a:xfrm>
            <a:custGeom>
              <a:avLst/>
              <a:gdLst/>
              <a:ahLst/>
              <a:cxnLst/>
              <a:rect l="l" t="t" r="r" b="b"/>
              <a:pathLst>
                <a:path w="15530195" h="4472903">
                  <a:moveTo>
                    <a:pt x="0" y="2236401"/>
                  </a:moveTo>
                  <a:cubicBezTo>
                    <a:pt x="0" y="1001323"/>
                    <a:pt x="1306195" y="0"/>
                    <a:pt x="2917317" y="0"/>
                  </a:cubicBezTo>
                  <a:lnTo>
                    <a:pt x="12612878" y="0"/>
                  </a:lnTo>
                  <a:cubicBezTo>
                    <a:pt x="14224127" y="0"/>
                    <a:pt x="15530195" y="1001323"/>
                    <a:pt x="15530195" y="2236401"/>
                  </a:cubicBezTo>
                  <a:cubicBezTo>
                    <a:pt x="15530195" y="3471479"/>
                    <a:pt x="14224127" y="4472903"/>
                    <a:pt x="12612878" y="4472903"/>
                  </a:cubicBezTo>
                  <a:lnTo>
                    <a:pt x="2917317" y="4472903"/>
                  </a:lnTo>
                  <a:cubicBezTo>
                    <a:pt x="1306195" y="4472903"/>
                    <a:pt x="0" y="3471576"/>
                    <a:pt x="0" y="223640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890798" y="3800222"/>
            <a:ext cx="5052527" cy="944463"/>
            <a:chOff x="0" y="0"/>
            <a:chExt cx="6736703" cy="1259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36703" cy="1259284"/>
            </a:xfrm>
            <a:custGeom>
              <a:avLst/>
              <a:gdLst/>
              <a:ahLst/>
              <a:cxnLst/>
              <a:rect l="l" t="t" r="r" b="b"/>
              <a:pathLst>
                <a:path w="6736703" h="1259284">
                  <a:moveTo>
                    <a:pt x="0" y="0"/>
                  </a:moveTo>
                  <a:lnTo>
                    <a:pt x="6736703" y="0"/>
                  </a:lnTo>
                  <a:lnTo>
                    <a:pt x="6736703" y="1259284"/>
                  </a:lnTo>
                  <a:lnTo>
                    <a:pt x="0" y="12592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6736703" cy="12497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ctr">
                <a:lnSpc>
                  <a:spcPts val="5759"/>
                </a:lnSpc>
              </a:pPr>
              <a:r>
                <a:rPr lang="en-US" sz="4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Infrastruktura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22758" y="5050318"/>
            <a:ext cx="1638300" cy="190500"/>
            <a:chOff x="0" y="0"/>
            <a:chExt cx="2184400" cy="254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4400" cy="254000"/>
            </a:xfrm>
            <a:custGeom>
              <a:avLst/>
              <a:gdLst/>
              <a:ahLst/>
              <a:cxnLst/>
              <a:rect l="l" t="t" r="r" b="b"/>
              <a:pathLst>
                <a:path w="2184400" h="254000">
                  <a:moveTo>
                    <a:pt x="0" y="0"/>
                  </a:moveTo>
                  <a:lnTo>
                    <a:pt x="2184400" y="0"/>
                  </a:lnTo>
                  <a:lnTo>
                    <a:pt x="2184400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E41C38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45884" y="1382170"/>
            <a:ext cx="3144271" cy="1095224"/>
          </a:xfrm>
          <a:custGeom>
            <a:avLst/>
            <a:gdLst/>
            <a:ahLst/>
            <a:cxnLst/>
            <a:rect l="l" t="t" r="r" b="b"/>
            <a:pathLst>
              <a:path w="3144271" h="1095224">
                <a:moveTo>
                  <a:pt x="0" y="0"/>
                </a:moveTo>
                <a:lnTo>
                  <a:pt x="3144272" y="0"/>
                </a:lnTo>
                <a:lnTo>
                  <a:pt x="3144272" y="1095224"/>
                </a:lnTo>
                <a:lnTo>
                  <a:pt x="0" y="1095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1" t="-132576" r="-13451" b="-13288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558" y="-36728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8"/>
                </a:lnTo>
                <a:lnTo>
                  <a:pt x="0" y="1418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08222" y="452469"/>
            <a:ext cx="10490326" cy="9386198"/>
          </a:xfrm>
          <a:custGeom>
            <a:avLst/>
            <a:gdLst/>
            <a:ahLst/>
            <a:cxnLst/>
            <a:rect l="l" t="t" r="r" b="b"/>
            <a:pathLst>
              <a:path w="10490326" h="9386198">
                <a:moveTo>
                  <a:pt x="0" y="0"/>
                </a:moveTo>
                <a:lnTo>
                  <a:pt x="10490326" y="0"/>
                </a:lnTo>
                <a:lnTo>
                  <a:pt x="10490326" y="9386197"/>
                </a:lnTo>
                <a:lnTo>
                  <a:pt x="0" y="93861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871" t="-8698" r="-43359" b="-9008"/>
            </a:stretch>
          </a:blipFill>
        </p:spPr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4692" y="9480177"/>
            <a:ext cx="3486150" cy="806823"/>
            <a:chOff x="0" y="0"/>
            <a:chExt cx="4648200" cy="1075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8200" cy="1075817"/>
            </a:xfrm>
            <a:custGeom>
              <a:avLst/>
              <a:gdLst/>
              <a:ahLst/>
              <a:cxnLst/>
              <a:rect l="l" t="t" r="r" b="b"/>
              <a:pathLst>
                <a:path w="4648200" h="1075817">
                  <a:moveTo>
                    <a:pt x="0" y="0"/>
                  </a:moveTo>
                  <a:lnTo>
                    <a:pt x="4648200" y="0"/>
                  </a:lnTo>
                  <a:lnTo>
                    <a:pt x="4648200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211344" y="5345280"/>
            <a:ext cx="9076656" cy="4026662"/>
            <a:chOff x="0" y="0"/>
            <a:chExt cx="12096456" cy="53663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96455" cy="5366331"/>
            </a:xfrm>
            <a:custGeom>
              <a:avLst/>
              <a:gdLst/>
              <a:ahLst/>
              <a:cxnLst/>
              <a:rect l="l" t="t" r="r" b="b"/>
              <a:pathLst>
                <a:path w="12096455" h="5366331">
                  <a:moveTo>
                    <a:pt x="0" y="0"/>
                  </a:moveTo>
                  <a:lnTo>
                    <a:pt x="12096455" y="0"/>
                  </a:lnTo>
                  <a:lnTo>
                    <a:pt x="12096455" y="5366331"/>
                  </a:lnTo>
                  <a:lnTo>
                    <a:pt x="0" y="53663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2096456" cy="54330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719"/>
                </a:lnSpc>
              </a:pPr>
              <a:endParaRPr/>
            </a:p>
            <a:p>
              <a:pPr marL="561021" lvl="1" indent="-280510" algn="l">
                <a:lnSpc>
                  <a:spcPts val="3719"/>
                </a:lnSpc>
                <a:buFont typeface="Arial"/>
                <a:buChar char="•"/>
              </a:pPr>
              <a:r>
                <a:rPr lang="en-US" sz="30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 nowoczesnych budynków dydaktycznych </a:t>
              </a:r>
            </a:p>
            <a:p>
              <a:pPr algn="l">
                <a:lnSpc>
                  <a:spcPts val="3719"/>
                </a:lnSpc>
              </a:pPr>
              <a:r>
                <a:rPr lang="en-US" sz="3099">
                  <a:solidFill>
                    <a:srgbClr val="72A951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lang="en-US" sz="30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 akademik „Skrzat”. </a:t>
              </a:r>
            </a:p>
            <a:p>
              <a:pPr marL="561021" lvl="1" indent="-280510" algn="l">
                <a:lnSpc>
                  <a:spcPts val="3719"/>
                </a:lnSpc>
                <a:buFont typeface="Arial"/>
                <a:buChar char="•"/>
              </a:pPr>
              <a:r>
                <a:rPr lang="en-US" sz="30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200 sal wykładowych, klas i laboratoriów.</a:t>
              </a:r>
            </a:p>
            <a:p>
              <a:pPr marL="561021" lvl="1" indent="-280510" algn="l">
                <a:lnSpc>
                  <a:spcPts val="3719"/>
                </a:lnSpc>
                <a:buFont typeface="Arial"/>
                <a:buChar char="•"/>
              </a:pPr>
              <a:r>
                <a:rPr lang="en-US" sz="30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Obiekty badawcze: W pełni wyposażone laboratoria dla takich dyscyplin jak nanofizyka, biotechnologia i nauki o środowisku.</a:t>
              </a:r>
            </a:p>
            <a:p>
              <a:pPr algn="l">
                <a:lnSpc>
                  <a:spcPts val="3719"/>
                </a:lnSpc>
              </a:pPr>
              <a:endParaRPr lang="en-US" sz="3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71813" y="2418815"/>
            <a:ext cx="4897156" cy="2724685"/>
          </a:xfrm>
          <a:custGeom>
            <a:avLst/>
            <a:gdLst/>
            <a:ahLst/>
            <a:cxnLst/>
            <a:rect l="l" t="t" r="r" b="b"/>
            <a:pathLst>
              <a:path w="4897156" h="2724685">
                <a:moveTo>
                  <a:pt x="0" y="0"/>
                </a:moveTo>
                <a:lnTo>
                  <a:pt x="4897156" y="0"/>
                </a:lnTo>
                <a:lnTo>
                  <a:pt x="4897156" y="2724685"/>
                </a:lnTo>
                <a:lnTo>
                  <a:pt x="0" y="2724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02" b="-980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39473" y="1347728"/>
            <a:ext cx="4822548" cy="2831439"/>
          </a:xfrm>
          <a:custGeom>
            <a:avLst/>
            <a:gdLst/>
            <a:ahLst/>
            <a:cxnLst/>
            <a:rect l="l" t="t" r="r" b="b"/>
            <a:pathLst>
              <a:path w="4822548" h="2831439">
                <a:moveTo>
                  <a:pt x="0" y="0"/>
                </a:moveTo>
                <a:lnTo>
                  <a:pt x="4822548" y="0"/>
                </a:lnTo>
                <a:lnTo>
                  <a:pt x="4822548" y="2831439"/>
                </a:lnTo>
                <a:lnTo>
                  <a:pt x="0" y="2831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" b="-4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558" y="87969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35920" y="531767"/>
            <a:ext cx="7336603" cy="4126839"/>
          </a:xfrm>
          <a:custGeom>
            <a:avLst/>
            <a:gdLst/>
            <a:ahLst/>
            <a:cxnLst/>
            <a:rect l="l" t="t" r="r" b="b"/>
            <a:pathLst>
              <a:path w="7336603" h="4126839">
                <a:moveTo>
                  <a:pt x="0" y="0"/>
                </a:moveTo>
                <a:lnTo>
                  <a:pt x="7336603" y="0"/>
                </a:lnTo>
                <a:lnTo>
                  <a:pt x="7336603" y="4126839"/>
                </a:lnTo>
                <a:lnTo>
                  <a:pt x="0" y="41268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56549" y="5345280"/>
            <a:ext cx="5207845" cy="3046589"/>
          </a:xfrm>
          <a:custGeom>
            <a:avLst/>
            <a:gdLst/>
            <a:ahLst/>
            <a:cxnLst/>
            <a:rect l="l" t="t" r="r" b="b"/>
            <a:pathLst>
              <a:path w="5207845" h="3046589">
                <a:moveTo>
                  <a:pt x="0" y="0"/>
                </a:moveTo>
                <a:lnTo>
                  <a:pt x="5207844" y="0"/>
                </a:lnTo>
                <a:lnTo>
                  <a:pt x="5207844" y="3046589"/>
                </a:lnTo>
                <a:lnTo>
                  <a:pt x="0" y="3046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4692" y="7180407"/>
            <a:ext cx="4695115" cy="2535362"/>
          </a:xfrm>
          <a:custGeom>
            <a:avLst/>
            <a:gdLst/>
            <a:ahLst/>
            <a:cxnLst/>
            <a:rect l="l" t="t" r="r" b="b"/>
            <a:pathLst>
              <a:path w="4695115" h="2535362">
                <a:moveTo>
                  <a:pt x="0" y="0"/>
                </a:moveTo>
                <a:lnTo>
                  <a:pt x="4695115" y="0"/>
                </a:lnTo>
                <a:lnTo>
                  <a:pt x="4695115" y="2535362"/>
                </a:lnTo>
                <a:lnTo>
                  <a:pt x="0" y="2535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4037769" y="-3893874"/>
            <a:ext cx="10056360" cy="18131898"/>
          </a:xfrm>
          <a:custGeom>
            <a:avLst/>
            <a:gdLst/>
            <a:ahLst/>
            <a:cxnLst/>
            <a:rect l="l" t="t" r="r" b="b"/>
            <a:pathLst>
              <a:path w="10056360" h="18131898">
                <a:moveTo>
                  <a:pt x="0" y="0"/>
                </a:moveTo>
                <a:lnTo>
                  <a:pt x="10056360" y="0"/>
                </a:lnTo>
                <a:lnTo>
                  <a:pt x="10056360" y="18131898"/>
                </a:lnTo>
                <a:lnTo>
                  <a:pt x="0" y="18131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879" t="-23292" r="-67625" b="-11754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42787" y="3039520"/>
            <a:ext cx="11647714" cy="4376058"/>
            <a:chOff x="0" y="0"/>
            <a:chExt cx="15530286" cy="58347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30195" cy="5834761"/>
            </a:xfrm>
            <a:custGeom>
              <a:avLst/>
              <a:gdLst/>
              <a:ahLst/>
              <a:cxnLst/>
              <a:rect l="l" t="t" r="r" b="b"/>
              <a:pathLst>
                <a:path w="15530195" h="5834761">
                  <a:moveTo>
                    <a:pt x="0" y="2917317"/>
                  </a:moveTo>
                  <a:cubicBezTo>
                    <a:pt x="0" y="1306195"/>
                    <a:pt x="1306195" y="0"/>
                    <a:pt x="2917317" y="0"/>
                  </a:cubicBezTo>
                  <a:lnTo>
                    <a:pt x="12612878" y="0"/>
                  </a:lnTo>
                  <a:cubicBezTo>
                    <a:pt x="14224127" y="0"/>
                    <a:pt x="15530195" y="1306195"/>
                    <a:pt x="15530195" y="2917317"/>
                  </a:cubicBezTo>
                  <a:cubicBezTo>
                    <a:pt x="15530195" y="4528439"/>
                    <a:pt x="14224127" y="5834761"/>
                    <a:pt x="12612878" y="5834761"/>
                  </a:cubicBezTo>
                  <a:lnTo>
                    <a:pt x="2917317" y="5834761"/>
                  </a:lnTo>
                  <a:cubicBezTo>
                    <a:pt x="1306195" y="5834761"/>
                    <a:pt x="0" y="4528566"/>
                    <a:pt x="0" y="291731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3233" y="4677294"/>
            <a:ext cx="7375036" cy="944463"/>
            <a:chOff x="0" y="0"/>
            <a:chExt cx="9833381" cy="1259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33381" cy="1259284"/>
            </a:xfrm>
            <a:custGeom>
              <a:avLst/>
              <a:gdLst/>
              <a:ahLst/>
              <a:cxnLst/>
              <a:rect l="l" t="t" r="r" b="b"/>
              <a:pathLst>
                <a:path w="9833381" h="1259284">
                  <a:moveTo>
                    <a:pt x="0" y="0"/>
                  </a:moveTo>
                  <a:lnTo>
                    <a:pt x="9833381" y="0"/>
                  </a:lnTo>
                  <a:lnTo>
                    <a:pt x="9833381" y="1259284"/>
                  </a:lnTo>
                  <a:lnTo>
                    <a:pt x="0" y="12592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9833381" cy="12497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ctr">
                <a:lnSpc>
                  <a:spcPts val="5759"/>
                </a:lnSpc>
              </a:pPr>
              <a:r>
                <a:rPr lang="en-US" sz="4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Badania i innowacje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6848" y="5831308"/>
            <a:ext cx="1638300" cy="190500"/>
            <a:chOff x="0" y="0"/>
            <a:chExt cx="2184400" cy="254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4400" cy="254000"/>
            </a:xfrm>
            <a:custGeom>
              <a:avLst/>
              <a:gdLst/>
              <a:ahLst/>
              <a:cxnLst/>
              <a:rect l="l" t="t" r="r" b="b"/>
              <a:pathLst>
                <a:path w="2184400" h="254000">
                  <a:moveTo>
                    <a:pt x="0" y="0"/>
                  </a:moveTo>
                  <a:lnTo>
                    <a:pt x="2184400" y="0"/>
                  </a:lnTo>
                  <a:lnTo>
                    <a:pt x="2184400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E41C38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8075538" y="143895"/>
            <a:ext cx="10056360" cy="10056360"/>
          </a:xfrm>
          <a:custGeom>
            <a:avLst/>
            <a:gdLst/>
            <a:ahLst/>
            <a:cxnLst/>
            <a:rect l="l" t="t" r="r" b="b"/>
            <a:pathLst>
              <a:path w="10056360" h="10056360">
                <a:moveTo>
                  <a:pt x="0" y="0"/>
                </a:moveTo>
                <a:lnTo>
                  <a:pt x="10056360" y="0"/>
                </a:lnTo>
                <a:lnTo>
                  <a:pt x="10056360" y="10056360"/>
                </a:lnTo>
                <a:lnTo>
                  <a:pt x="0" y="10056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" r="-12" b="-24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884" y="1506868"/>
            <a:ext cx="3144272" cy="1095224"/>
          </a:xfrm>
          <a:custGeom>
            <a:avLst/>
            <a:gdLst/>
            <a:ahLst/>
            <a:cxnLst/>
            <a:rect l="l" t="t" r="r" b="b"/>
            <a:pathLst>
              <a:path w="3144272" h="1095224">
                <a:moveTo>
                  <a:pt x="0" y="0"/>
                </a:moveTo>
                <a:lnTo>
                  <a:pt x="3144272" y="0"/>
                </a:lnTo>
                <a:lnTo>
                  <a:pt x="3144272" y="1095223"/>
                </a:lnTo>
                <a:lnTo>
                  <a:pt x="0" y="1095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451" t="-132576" r="-13451" b="-13288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9558" y="87969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91959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144000" y="2303007"/>
            <a:ext cx="8756249" cy="5955477"/>
            <a:chOff x="0" y="0"/>
            <a:chExt cx="11674998" cy="7940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74998" cy="7940636"/>
            </a:xfrm>
            <a:custGeom>
              <a:avLst/>
              <a:gdLst/>
              <a:ahLst/>
              <a:cxnLst/>
              <a:rect l="l" t="t" r="r" b="b"/>
              <a:pathLst>
                <a:path w="11674998" h="7940636">
                  <a:moveTo>
                    <a:pt x="0" y="0"/>
                  </a:moveTo>
                  <a:lnTo>
                    <a:pt x="11674998" y="0"/>
                  </a:lnTo>
                  <a:lnTo>
                    <a:pt x="11674998" y="7940636"/>
                  </a:lnTo>
                  <a:lnTo>
                    <a:pt x="0" y="79406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1674998" cy="795016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0" indent="0" algn="l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Ośrodki badawcze:</a:t>
              </a:r>
            </a:p>
            <a:p>
              <a:pPr marL="0" lvl="0" indent="0" algn="l">
                <a:lnSpc>
                  <a:spcPts val="3240"/>
                </a:lnSpc>
              </a:pPr>
              <a:endPara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Laboratorium Analiz Luminescencji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Laboratorium Analiz Środowiskowych i Innowacyjnych Materiałów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Laboratorium Zaawansowanej Optyki</a:t>
              </a:r>
            </a:p>
            <a:p>
              <a:pPr algn="l">
                <a:lnSpc>
                  <a:spcPts val="3240"/>
                </a:lnSpc>
              </a:pPr>
              <a:endPara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930" lvl="1" indent="-291465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Udział w projekcie Horyzont UE: Deradykalizacja w Europie i poza nią: identyfikacja, rozwiązanie, reintegracja (2020–2024)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9257" y="5143500"/>
            <a:ext cx="7189396" cy="4792931"/>
          </a:xfrm>
          <a:custGeom>
            <a:avLst/>
            <a:gdLst/>
            <a:ahLst/>
            <a:cxnLst/>
            <a:rect l="l" t="t" r="r" b="b"/>
            <a:pathLst>
              <a:path w="7189396" h="4792931">
                <a:moveTo>
                  <a:pt x="0" y="0"/>
                </a:moveTo>
                <a:lnTo>
                  <a:pt x="7189396" y="0"/>
                </a:lnTo>
                <a:lnTo>
                  <a:pt x="7189396" y="4792931"/>
                </a:lnTo>
                <a:lnTo>
                  <a:pt x="0" y="4792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1950" y="1390324"/>
            <a:ext cx="7073478" cy="4715208"/>
          </a:xfrm>
          <a:custGeom>
            <a:avLst/>
            <a:gdLst/>
            <a:ahLst/>
            <a:cxnLst/>
            <a:rect l="l" t="t" r="r" b="b"/>
            <a:pathLst>
              <a:path w="7073478" h="4715208">
                <a:moveTo>
                  <a:pt x="0" y="0"/>
                </a:moveTo>
                <a:lnTo>
                  <a:pt x="7073478" y="0"/>
                </a:lnTo>
                <a:lnTo>
                  <a:pt x="7073478" y="4715208"/>
                </a:lnTo>
                <a:lnTo>
                  <a:pt x="0" y="4715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" b="-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8100" y="-28575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4113681" y="-4006662"/>
            <a:ext cx="10287000" cy="18514362"/>
          </a:xfrm>
          <a:custGeom>
            <a:avLst/>
            <a:gdLst/>
            <a:ahLst/>
            <a:cxnLst/>
            <a:rect l="l" t="t" r="r" b="b"/>
            <a:pathLst>
              <a:path w="10287000" h="18514362">
                <a:moveTo>
                  <a:pt x="0" y="0"/>
                </a:moveTo>
                <a:lnTo>
                  <a:pt x="10287000" y="0"/>
                </a:lnTo>
                <a:lnTo>
                  <a:pt x="10287000" y="18514362"/>
                </a:lnTo>
                <a:lnTo>
                  <a:pt x="0" y="18514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410" t="-22862" r="-64593" b="-9690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732763" y="2708165"/>
            <a:ext cx="12213796" cy="2892535"/>
            <a:chOff x="0" y="0"/>
            <a:chExt cx="16285061" cy="38567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84966" cy="3856730"/>
            </a:xfrm>
            <a:custGeom>
              <a:avLst/>
              <a:gdLst/>
              <a:ahLst/>
              <a:cxnLst/>
              <a:rect l="l" t="t" r="r" b="b"/>
              <a:pathLst>
                <a:path w="16284966" h="3856730">
                  <a:moveTo>
                    <a:pt x="0" y="1928320"/>
                  </a:moveTo>
                  <a:cubicBezTo>
                    <a:pt x="0" y="863383"/>
                    <a:pt x="1369676" y="0"/>
                    <a:pt x="3059099" y="0"/>
                  </a:cubicBezTo>
                  <a:lnTo>
                    <a:pt x="13225867" y="0"/>
                  </a:lnTo>
                  <a:cubicBezTo>
                    <a:pt x="14915423" y="0"/>
                    <a:pt x="16284966" y="863383"/>
                    <a:pt x="16284966" y="1928320"/>
                  </a:cubicBezTo>
                  <a:cubicBezTo>
                    <a:pt x="16284966" y="2993258"/>
                    <a:pt x="14915423" y="3856730"/>
                    <a:pt x="13225867" y="3856730"/>
                  </a:cubicBezTo>
                  <a:lnTo>
                    <a:pt x="3059099" y="3856730"/>
                  </a:lnTo>
                  <a:cubicBezTo>
                    <a:pt x="1369676" y="3856730"/>
                    <a:pt x="0" y="2993341"/>
                    <a:pt x="0" y="19283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143609" y="3262958"/>
            <a:ext cx="8200417" cy="1431160"/>
            <a:chOff x="0" y="0"/>
            <a:chExt cx="10933890" cy="19082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33890" cy="1908214"/>
            </a:xfrm>
            <a:custGeom>
              <a:avLst/>
              <a:gdLst/>
              <a:ahLst/>
              <a:cxnLst/>
              <a:rect l="l" t="t" r="r" b="b"/>
              <a:pathLst>
                <a:path w="10933890" h="1908214">
                  <a:moveTo>
                    <a:pt x="0" y="0"/>
                  </a:moveTo>
                  <a:lnTo>
                    <a:pt x="10933890" y="0"/>
                  </a:lnTo>
                  <a:lnTo>
                    <a:pt x="10933890" y="1908214"/>
                  </a:lnTo>
                  <a:lnTo>
                    <a:pt x="0" y="19082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0933890" cy="19939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 Uniwersytecie Jana Długosza w Częstochowie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43609" y="4694119"/>
            <a:ext cx="1471682" cy="171126"/>
            <a:chOff x="0" y="0"/>
            <a:chExt cx="2184400" cy="254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4400" cy="254000"/>
            </a:xfrm>
            <a:custGeom>
              <a:avLst/>
              <a:gdLst/>
              <a:ahLst/>
              <a:cxnLst/>
              <a:rect l="l" t="t" r="r" b="b"/>
              <a:pathLst>
                <a:path w="2184400" h="254000">
                  <a:moveTo>
                    <a:pt x="0" y="0"/>
                  </a:moveTo>
                  <a:lnTo>
                    <a:pt x="2184400" y="0"/>
                  </a:lnTo>
                  <a:lnTo>
                    <a:pt x="2184400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E41C38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54691" y="1542271"/>
            <a:ext cx="2478072" cy="863171"/>
          </a:xfrm>
          <a:custGeom>
            <a:avLst/>
            <a:gdLst/>
            <a:ahLst/>
            <a:cxnLst/>
            <a:rect l="l" t="t" r="r" b="b"/>
            <a:pathLst>
              <a:path w="2478072" h="863171">
                <a:moveTo>
                  <a:pt x="0" y="0"/>
                </a:moveTo>
                <a:lnTo>
                  <a:pt x="2478072" y="0"/>
                </a:lnTo>
                <a:lnTo>
                  <a:pt x="2478072" y="863171"/>
                </a:lnTo>
                <a:lnTo>
                  <a:pt x="0" y="863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1" t="-132576" r="-13451" b="-13288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329" y="0"/>
            <a:ext cx="3627066" cy="1542271"/>
          </a:xfrm>
          <a:custGeom>
            <a:avLst/>
            <a:gdLst/>
            <a:ahLst/>
            <a:cxnLst/>
            <a:rect l="l" t="t" r="r" b="b"/>
            <a:pathLst>
              <a:path w="3627066" h="1542271">
                <a:moveTo>
                  <a:pt x="0" y="0"/>
                </a:moveTo>
                <a:lnTo>
                  <a:pt x="3627066" y="0"/>
                </a:lnTo>
                <a:lnTo>
                  <a:pt x="3627066" y="1542271"/>
                </a:lnTo>
                <a:lnTo>
                  <a:pt x="0" y="1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1" t="-132163" r="-13451" b="-132163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 l="-10833" t="-15680" r="-2" b="-1568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398" y="0"/>
            <a:ext cx="7429500" cy="10287000"/>
            <a:chOff x="0" y="0"/>
            <a:chExt cx="9906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06000" cy="13716000"/>
            </a:xfrm>
            <a:custGeom>
              <a:avLst/>
              <a:gdLst/>
              <a:ahLst/>
              <a:cxnLst/>
              <a:rect l="l" t="t" r="r" b="b"/>
              <a:pathLst>
                <a:path w="9906000" h="13716000">
                  <a:moveTo>
                    <a:pt x="0" y="0"/>
                  </a:moveTo>
                  <a:lnTo>
                    <a:pt x="9906000" y="0"/>
                  </a:lnTo>
                  <a:lnTo>
                    <a:pt x="9906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7">
                <a:alphaModFix amt="50000"/>
              </a:blip>
              <a:stretch>
                <a:fillRect l="-89936" r="-8993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56319" y="531767"/>
            <a:ext cx="8288277" cy="8343900"/>
          </a:xfrm>
          <a:custGeom>
            <a:avLst/>
            <a:gdLst/>
            <a:ahLst/>
            <a:cxnLst/>
            <a:rect l="l" t="t" r="r" b="b"/>
            <a:pathLst>
              <a:path w="8288277" h="8343900">
                <a:moveTo>
                  <a:pt x="0" y="0"/>
                </a:moveTo>
                <a:lnTo>
                  <a:pt x="8288277" y="0"/>
                </a:lnTo>
                <a:lnTo>
                  <a:pt x="8288277" y="8343900"/>
                </a:lnTo>
                <a:lnTo>
                  <a:pt x="0" y="8343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2" b="-12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53164" y="4099333"/>
            <a:ext cx="4947762" cy="2161081"/>
            <a:chOff x="0" y="0"/>
            <a:chExt cx="6435711" cy="28109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35710" cy="2810987"/>
            </a:xfrm>
            <a:custGeom>
              <a:avLst/>
              <a:gdLst/>
              <a:ahLst/>
              <a:cxnLst/>
              <a:rect l="l" t="t" r="r" b="b"/>
              <a:pathLst>
                <a:path w="6435710" h="2810987">
                  <a:moveTo>
                    <a:pt x="0" y="0"/>
                  </a:moveTo>
                  <a:lnTo>
                    <a:pt x="6435710" y="0"/>
                  </a:lnTo>
                  <a:lnTo>
                    <a:pt x="6435710" y="2810987"/>
                  </a:lnTo>
                  <a:lnTo>
                    <a:pt x="0" y="2810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6435711" cy="28205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040"/>
                </a:lnSpc>
              </a:pPr>
              <a:endParaRPr/>
            </a:p>
            <a:p>
              <a:pPr algn="ctr">
                <a:lnSpc>
                  <a:spcPts val="5040"/>
                </a:lnSpc>
              </a:pPr>
              <a:r>
                <a:rPr lang="en-US" sz="42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OTWARTY </a:t>
              </a:r>
            </a:p>
            <a:p>
              <a:pPr algn="ctr">
                <a:lnSpc>
                  <a:spcPts val="5040"/>
                </a:lnSpc>
              </a:pPr>
              <a:r>
                <a:rPr lang="en-US" sz="42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PRZYJAZNY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58500" y="0"/>
            <a:ext cx="7429500" cy="10287000"/>
            <a:chOff x="0" y="0"/>
            <a:chExt cx="9906000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06000" cy="13716000"/>
            </a:xfrm>
            <a:custGeom>
              <a:avLst/>
              <a:gdLst/>
              <a:ahLst/>
              <a:cxnLst/>
              <a:rect l="l" t="t" r="r" b="b"/>
              <a:pathLst>
                <a:path w="9906000" h="13716000">
                  <a:moveTo>
                    <a:pt x="0" y="0"/>
                  </a:moveTo>
                  <a:lnTo>
                    <a:pt x="9906000" y="0"/>
                  </a:lnTo>
                  <a:lnTo>
                    <a:pt x="9906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>
                <a:alphaModFix amt="50000"/>
              </a:blip>
              <a:stretch>
                <a:fillRect l="-13263" r="-13263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829228" y="6541402"/>
            <a:ext cx="3195633" cy="1113114"/>
          </a:xfrm>
          <a:custGeom>
            <a:avLst/>
            <a:gdLst/>
            <a:ahLst/>
            <a:cxnLst/>
            <a:rect l="l" t="t" r="r" b="b"/>
            <a:pathLst>
              <a:path w="3195633" h="1113114">
                <a:moveTo>
                  <a:pt x="0" y="0"/>
                </a:moveTo>
                <a:lnTo>
                  <a:pt x="3195634" y="0"/>
                </a:lnTo>
                <a:lnTo>
                  <a:pt x="3195634" y="1113114"/>
                </a:lnTo>
                <a:lnTo>
                  <a:pt x="0" y="1113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473" t="-132162" r="-13631" b="-13216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356751" y="2156759"/>
            <a:ext cx="4287414" cy="1823058"/>
          </a:xfrm>
          <a:custGeom>
            <a:avLst/>
            <a:gdLst/>
            <a:ahLst/>
            <a:cxnLst/>
            <a:rect l="l" t="t" r="r" b="b"/>
            <a:pathLst>
              <a:path w="4287414" h="1823058">
                <a:moveTo>
                  <a:pt x="0" y="0"/>
                </a:moveTo>
                <a:lnTo>
                  <a:pt x="4287414" y="0"/>
                </a:lnTo>
                <a:lnTo>
                  <a:pt x="4287414" y="1823058"/>
                </a:lnTo>
                <a:lnTo>
                  <a:pt x="0" y="182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20159" y="3884567"/>
            <a:ext cx="828827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NOWOCZESNY</a:t>
            </a:r>
          </a:p>
        </p:txBody>
      </p:sp>
      <p:sp>
        <p:nvSpPr>
          <p:cNvPr id="19" name="AutoShape 19"/>
          <p:cNvSpPr/>
          <p:nvPr/>
        </p:nvSpPr>
        <p:spPr>
          <a:xfrm>
            <a:off x="4140133" y="4717430"/>
            <a:ext cx="3583967" cy="0"/>
          </a:xfrm>
          <a:prstGeom prst="line">
            <a:avLst/>
          </a:prstGeom>
          <a:ln w="142875" cap="flat">
            <a:solidFill>
              <a:srgbClr val="E41C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718020" y="6260414"/>
            <a:ext cx="3583967" cy="0"/>
          </a:xfrm>
          <a:prstGeom prst="line">
            <a:avLst/>
          </a:prstGeom>
          <a:ln w="142875" cap="flat">
            <a:solidFill>
              <a:srgbClr val="E41C3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0247" y="-1503303"/>
            <a:ext cx="18288000" cy="10287000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1752291" y="195942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2"/>
                </a:lnTo>
                <a:lnTo>
                  <a:pt x="0" y="933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36470" y="192423"/>
            <a:ext cx="3157900" cy="1100138"/>
          </a:xfrm>
          <a:custGeom>
            <a:avLst/>
            <a:gdLst/>
            <a:ahLst/>
            <a:cxnLst/>
            <a:rect l="l" t="t" r="r" b="b"/>
            <a:pathLst>
              <a:path w="3157900" h="1100138">
                <a:moveTo>
                  <a:pt x="0" y="0"/>
                </a:moveTo>
                <a:lnTo>
                  <a:pt x="3157900" y="0"/>
                </a:lnTo>
                <a:lnTo>
                  <a:pt x="3157900" y="1100137"/>
                </a:lnTo>
                <a:lnTo>
                  <a:pt x="0" y="1100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3" t="-132162" r="-13468" b="-132162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960846" y="415398"/>
            <a:ext cx="10105053" cy="882396"/>
            <a:chOff x="0" y="0"/>
            <a:chExt cx="13473404" cy="11765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73404" cy="1176528"/>
            </a:xfrm>
            <a:custGeom>
              <a:avLst/>
              <a:gdLst/>
              <a:ahLst/>
              <a:cxnLst/>
              <a:rect l="l" t="t" r="r" b="b"/>
              <a:pathLst>
                <a:path w="13473404" h="1176528">
                  <a:moveTo>
                    <a:pt x="0" y="0"/>
                  </a:moveTo>
                  <a:lnTo>
                    <a:pt x="13473404" y="0"/>
                  </a:lnTo>
                  <a:lnTo>
                    <a:pt x="13473404" y="1176528"/>
                  </a:lnTo>
                  <a:lnTo>
                    <a:pt x="0" y="11765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13473404" cy="12717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759"/>
                </a:lnSpc>
              </a:pPr>
              <a:r>
                <a:rPr lang="en-US" sz="48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RYS HISTORYCZNY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3281346"/>
            <a:ext cx="18288000" cy="4104625"/>
          </a:xfrm>
          <a:custGeom>
            <a:avLst/>
            <a:gdLst/>
            <a:ahLst/>
            <a:cxnLst/>
            <a:rect l="l" t="t" r="r" b="b"/>
            <a:pathLst>
              <a:path w="18288000" h="4104625">
                <a:moveTo>
                  <a:pt x="0" y="0"/>
                </a:moveTo>
                <a:lnTo>
                  <a:pt x="18288000" y="0"/>
                </a:lnTo>
                <a:lnTo>
                  <a:pt x="18288000" y="4104626"/>
                </a:lnTo>
                <a:lnTo>
                  <a:pt x="0" y="410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8" t="-21070" r="-1366" b="-4171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329" y="0"/>
            <a:ext cx="3627066" cy="1542271"/>
          </a:xfrm>
          <a:custGeom>
            <a:avLst/>
            <a:gdLst/>
            <a:ahLst/>
            <a:cxnLst/>
            <a:rect l="l" t="t" r="r" b="b"/>
            <a:pathLst>
              <a:path w="3627066" h="1542271">
                <a:moveTo>
                  <a:pt x="0" y="0"/>
                </a:moveTo>
                <a:lnTo>
                  <a:pt x="3627066" y="0"/>
                </a:lnTo>
                <a:lnTo>
                  <a:pt x="3627066" y="1542271"/>
                </a:lnTo>
                <a:lnTo>
                  <a:pt x="0" y="1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6744" y="5448300"/>
            <a:ext cx="231695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Wyższa Szkoła</a:t>
            </a:r>
          </a:p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Nauczycielska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 Częstochowie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19901" y="5448300"/>
            <a:ext cx="231695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Wyższa Szkoła</a:t>
            </a:r>
          </a:p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Pedagogiczna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 Częstochowie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17907" y="5448300"/>
            <a:ext cx="277792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Akademia </a:t>
            </a:r>
          </a:p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im. Jana Długosza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 Częstochowie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34568" y="5448300"/>
            <a:ext cx="277792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E41C38"/>
                </a:solidFill>
                <a:latin typeface="Lato Bold"/>
                <a:ea typeface="Lato Bold"/>
                <a:cs typeface="Lato Bold"/>
                <a:sym typeface="Lato Bold"/>
              </a:rPr>
              <a:t>Uniwersytet</a:t>
            </a:r>
          </a:p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E41C38"/>
                </a:solidFill>
                <a:latin typeface="Lato Bold"/>
                <a:ea typeface="Lato Bold"/>
                <a:cs typeface="Lato Bold"/>
                <a:sym typeface="Lato Bold"/>
              </a:rPr>
              <a:t>Jana Długosza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E41C38"/>
                </a:solidFill>
                <a:latin typeface="Lato Bold"/>
                <a:ea typeface="Lato Bold"/>
                <a:cs typeface="Lato Bold"/>
                <a:sym typeface="Lato Bold"/>
              </a:rPr>
              <a:t>w Częstochowie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80359" y="5448300"/>
            <a:ext cx="421186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Uniwersytet</a:t>
            </a:r>
          </a:p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Humanistyczno-Przyrodniczy</a:t>
            </a:r>
          </a:p>
          <a:p>
            <a:pPr algn="ctr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im. Jana Długosza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 Częstochowie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0247" y="4451608"/>
            <a:ext cx="736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1971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43404" y="4451608"/>
            <a:ext cx="736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1974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70804" y="4442083"/>
            <a:ext cx="736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2004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58316" y="4442083"/>
            <a:ext cx="736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2018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08072" y="4442083"/>
            <a:ext cx="2230914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E41C38"/>
                </a:solidFill>
                <a:latin typeface="Lato Bold"/>
                <a:ea typeface="Lato Bold"/>
                <a:cs typeface="Lato Bold"/>
                <a:sym typeface="Lato Bold"/>
              </a:rPr>
              <a:t>1 czerwca 2023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499176" y="235908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17356" y="956518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2"/>
                </a:lnTo>
                <a:lnTo>
                  <a:pt x="0" y="933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671967" y="350208"/>
            <a:ext cx="6606540" cy="882396"/>
            <a:chOff x="0" y="0"/>
            <a:chExt cx="8808720" cy="11765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08720" cy="1176528"/>
            </a:xfrm>
            <a:custGeom>
              <a:avLst/>
              <a:gdLst/>
              <a:ahLst/>
              <a:cxnLst/>
              <a:rect l="l" t="t" r="r" b="b"/>
              <a:pathLst>
                <a:path w="8808720" h="1176528">
                  <a:moveTo>
                    <a:pt x="0" y="0"/>
                  </a:moveTo>
                  <a:lnTo>
                    <a:pt x="8808720" y="0"/>
                  </a:lnTo>
                  <a:lnTo>
                    <a:pt x="8808720" y="1176528"/>
                  </a:lnTo>
                  <a:lnTo>
                    <a:pt x="0" y="11765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8808720" cy="12717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759"/>
                </a:lnSpc>
              </a:pPr>
              <a:r>
                <a:rPr lang="en-US" sz="48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WYDZIAŁY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057675" y="-9525"/>
            <a:ext cx="3767209" cy="1601861"/>
          </a:xfrm>
          <a:custGeom>
            <a:avLst/>
            <a:gdLst/>
            <a:ahLst/>
            <a:cxnLst/>
            <a:rect l="l" t="t" r="r" b="b"/>
            <a:pathLst>
              <a:path w="3767209" h="1601861">
                <a:moveTo>
                  <a:pt x="0" y="0"/>
                </a:moveTo>
                <a:lnTo>
                  <a:pt x="3767209" y="0"/>
                </a:lnTo>
                <a:lnTo>
                  <a:pt x="3767209" y="1601861"/>
                </a:lnTo>
                <a:lnTo>
                  <a:pt x="0" y="1601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3925" y="1754261"/>
            <a:ext cx="4853982" cy="1290953"/>
          </a:xfrm>
          <a:custGeom>
            <a:avLst/>
            <a:gdLst/>
            <a:ahLst/>
            <a:cxnLst/>
            <a:rect l="l" t="t" r="r" b="b"/>
            <a:pathLst>
              <a:path w="4853982" h="1290953">
                <a:moveTo>
                  <a:pt x="0" y="0"/>
                </a:moveTo>
                <a:lnTo>
                  <a:pt x="4853982" y="0"/>
                </a:lnTo>
                <a:lnTo>
                  <a:pt x="4853982" y="1290953"/>
                </a:lnTo>
                <a:lnTo>
                  <a:pt x="0" y="1290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60692" y="3206383"/>
            <a:ext cx="3831743" cy="1215023"/>
          </a:xfrm>
          <a:custGeom>
            <a:avLst/>
            <a:gdLst/>
            <a:ahLst/>
            <a:cxnLst/>
            <a:rect l="l" t="t" r="r" b="b"/>
            <a:pathLst>
              <a:path w="3831743" h="1215023">
                <a:moveTo>
                  <a:pt x="0" y="0"/>
                </a:moveTo>
                <a:lnTo>
                  <a:pt x="3831743" y="0"/>
                </a:lnTo>
                <a:lnTo>
                  <a:pt x="3831743" y="1215022"/>
                </a:lnTo>
                <a:lnTo>
                  <a:pt x="0" y="1215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9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0540" y="5762625"/>
            <a:ext cx="3923675" cy="1266837"/>
          </a:xfrm>
          <a:custGeom>
            <a:avLst/>
            <a:gdLst/>
            <a:ahLst/>
            <a:cxnLst/>
            <a:rect l="l" t="t" r="r" b="b"/>
            <a:pathLst>
              <a:path w="3923675" h="1266837">
                <a:moveTo>
                  <a:pt x="0" y="0"/>
                </a:moveTo>
                <a:lnTo>
                  <a:pt x="3923675" y="0"/>
                </a:lnTo>
                <a:lnTo>
                  <a:pt x="3923675" y="1266837"/>
                </a:lnTo>
                <a:lnTo>
                  <a:pt x="0" y="1266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03925" y="4363545"/>
            <a:ext cx="3831743" cy="1237155"/>
          </a:xfrm>
          <a:custGeom>
            <a:avLst/>
            <a:gdLst/>
            <a:ahLst/>
            <a:cxnLst/>
            <a:rect l="l" t="t" r="r" b="b"/>
            <a:pathLst>
              <a:path w="3831743" h="1237155">
                <a:moveTo>
                  <a:pt x="0" y="0"/>
                </a:moveTo>
                <a:lnTo>
                  <a:pt x="3831743" y="0"/>
                </a:lnTo>
                <a:lnTo>
                  <a:pt x="3831743" y="1237155"/>
                </a:lnTo>
                <a:lnTo>
                  <a:pt x="0" y="123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7169" y="6710904"/>
            <a:ext cx="3823372" cy="1228737"/>
          </a:xfrm>
          <a:custGeom>
            <a:avLst/>
            <a:gdLst/>
            <a:ahLst/>
            <a:cxnLst/>
            <a:rect l="l" t="t" r="r" b="b"/>
            <a:pathLst>
              <a:path w="3823372" h="1228737">
                <a:moveTo>
                  <a:pt x="0" y="0"/>
                </a:moveTo>
                <a:lnTo>
                  <a:pt x="3823371" y="0"/>
                </a:lnTo>
                <a:lnTo>
                  <a:pt x="3823371" y="1228736"/>
                </a:lnTo>
                <a:lnTo>
                  <a:pt x="0" y="1228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57675" y="8606390"/>
            <a:ext cx="5171994" cy="1237155"/>
          </a:xfrm>
          <a:custGeom>
            <a:avLst/>
            <a:gdLst/>
            <a:ahLst/>
            <a:cxnLst/>
            <a:rect l="l" t="t" r="r" b="b"/>
            <a:pathLst>
              <a:path w="5171994" h="1237155">
                <a:moveTo>
                  <a:pt x="0" y="0"/>
                </a:moveTo>
                <a:lnTo>
                  <a:pt x="5171993" y="0"/>
                </a:lnTo>
                <a:lnTo>
                  <a:pt x="5171993" y="1237155"/>
                </a:lnTo>
                <a:lnTo>
                  <a:pt x="0" y="123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12494" y="4173079"/>
            <a:ext cx="4270943" cy="2847295"/>
          </a:xfrm>
          <a:custGeom>
            <a:avLst/>
            <a:gdLst/>
            <a:ahLst/>
            <a:cxnLst/>
            <a:rect l="l" t="t" r="r" b="b"/>
            <a:pathLst>
              <a:path w="4270943" h="2847295">
                <a:moveTo>
                  <a:pt x="0" y="0"/>
                </a:moveTo>
                <a:lnTo>
                  <a:pt x="4270943" y="0"/>
                </a:lnTo>
                <a:lnTo>
                  <a:pt x="4270943" y="2847295"/>
                </a:lnTo>
                <a:lnTo>
                  <a:pt x="0" y="28472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17674" y="1208893"/>
            <a:ext cx="4165762" cy="2777175"/>
          </a:xfrm>
          <a:custGeom>
            <a:avLst/>
            <a:gdLst/>
            <a:ahLst/>
            <a:cxnLst/>
            <a:rect l="l" t="t" r="r" b="b"/>
            <a:pathLst>
              <a:path w="4165762" h="2777175">
                <a:moveTo>
                  <a:pt x="0" y="0"/>
                </a:moveTo>
                <a:lnTo>
                  <a:pt x="4165763" y="0"/>
                </a:lnTo>
                <a:lnTo>
                  <a:pt x="4165763" y="2777175"/>
                </a:lnTo>
                <a:lnTo>
                  <a:pt x="0" y="27771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65371" y="4365750"/>
            <a:ext cx="3995568" cy="2663712"/>
          </a:xfrm>
          <a:custGeom>
            <a:avLst/>
            <a:gdLst/>
            <a:ahLst/>
            <a:cxnLst/>
            <a:rect l="l" t="t" r="r" b="b"/>
            <a:pathLst>
              <a:path w="3995568" h="2663712">
                <a:moveTo>
                  <a:pt x="0" y="0"/>
                </a:moveTo>
                <a:lnTo>
                  <a:pt x="3995568" y="0"/>
                </a:lnTo>
                <a:lnTo>
                  <a:pt x="3995568" y="2663712"/>
                </a:lnTo>
                <a:lnTo>
                  <a:pt x="0" y="2663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891194" y="7207384"/>
            <a:ext cx="4111293" cy="2740862"/>
          </a:xfrm>
          <a:custGeom>
            <a:avLst/>
            <a:gdLst/>
            <a:ahLst/>
            <a:cxnLst/>
            <a:rect l="l" t="t" r="r" b="b"/>
            <a:pathLst>
              <a:path w="4111293" h="2740862">
                <a:moveTo>
                  <a:pt x="0" y="0"/>
                </a:moveTo>
                <a:lnTo>
                  <a:pt x="4111293" y="0"/>
                </a:lnTo>
                <a:lnTo>
                  <a:pt x="4111293" y="2740862"/>
                </a:lnTo>
                <a:lnTo>
                  <a:pt x="0" y="2740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212878" y="1291012"/>
            <a:ext cx="4101196" cy="2869129"/>
          </a:xfrm>
          <a:custGeom>
            <a:avLst/>
            <a:gdLst/>
            <a:ahLst/>
            <a:cxnLst/>
            <a:rect l="l" t="t" r="r" b="b"/>
            <a:pathLst>
              <a:path w="4101196" h="2869129">
                <a:moveTo>
                  <a:pt x="0" y="0"/>
                </a:moveTo>
                <a:lnTo>
                  <a:pt x="4101196" y="0"/>
                </a:lnTo>
                <a:lnTo>
                  <a:pt x="4101196" y="2869129"/>
                </a:lnTo>
                <a:lnTo>
                  <a:pt x="0" y="28691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12878" y="7207384"/>
            <a:ext cx="3948062" cy="2740862"/>
          </a:xfrm>
          <a:custGeom>
            <a:avLst/>
            <a:gdLst/>
            <a:ahLst/>
            <a:cxnLst/>
            <a:rect l="l" t="t" r="r" b="b"/>
            <a:pathLst>
              <a:path w="3948062" h="2740862">
                <a:moveTo>
                  <a:pt x="0" y="0"/>
                </a:moveTo>
                <a:lnTo>
                  <a:pt x="3948061" y="0"/>
                </a:lnTo>
                <a:lnTo>
                  <a:pt x="3948061" y="2740862"/>
                </a:lnTo>
                <a:lnTo>
                  <a:pt x="0" y="27408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308" b="-8308"/>
            </a:stretch>
          </a:blipFill>
        </p:spPr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4176" y="4687113"/>
            <a:ext cx="392406" cy="1144714"/>
            <a:chOff x="0" y="0"/>
            <a:chExt cx="523208" cy="1526286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497840" cy="1500886"/>
            </a:xfrm>
            <a:custGeom>
              <a:avLst/>
              <a:gdLst/>
              <a:ahLst/>
              <a:cxnLst/>
              <a:rect l="l" t="t" r="r" b="b"/>
              <a:pathLst>
                <a:path w="497840" h="1500886">
                  <a:moveTo>
                    <a:pt x="0" y="0"/>
                  </a:moveTo>
                  <a:lnTo>
                    <a:pt x="497840" y="0"/>
                  </a:lnTo>
                  <a:lnTo>
                    <a:pt x="497840" y="1500886"/>
                  </a:lnTo>
                  <a:lnTo>
                    <a:pt x="0" y="1500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3240" cy="1526286"/>
            </a:xfrm>
            <a:custGeom>
              <a:avLst/>
              <a:gdLst/>
              <a:ahLst/>
              <a:cxnLst/>
              <a:rect l="l" t="t" r="r" b="b"/>
              <a:pathLst>
                <a:path w="523240" h="1526286">
                  <a:moveTo>
                    <a:pt x="12700" y="0"/>
                  </a:moveTo>
                  <a:lnTo>
                    <a:pt x="510540" y="0"/>
                  </a:lnTo>
                  <a:cubicBezTo>
                    <a:pt x="517525" y="0"/>
                    <a:pt x="523240" y="5715"/>
                    <a:pt x="523240" y="12700"/>
                  </a:cubicBezTo>
                  <a:lnTo>
                    <a:pt x="523240" y="1513586"/>
                  </a:lnTo>
                  <a:cubicBezTo>
                    <a:pt x="523240" y="1520571"/>
                    <a:pt x="517525" y="1526286"/>
                    <a:pt x="510540" y="1526286"/>
                  </a:cubicBezTo>
                  <a:lnTo>
                    <a:pt x="12700" y="1526286"/>
                  </a:lnTo>
                  <a:cubicBezTo>
                    <a:pt x="5715" y="1526286"/>
                    <a:pt x="0" y="1520571"/>
                    <a:pt x="0" y="151358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13586"/>
                  </a:lnTo>
                  <a:lnTo>
                    <a:pt x="12700" y="1513586"/>
                  </a:lnTo>
                  <a:lnTo>
                    <a:pt x="12700" y="1500886"/>
                  </a:lnTo>
                  <a:lnTo>
                    <a:pt x="510540" y="1500886"/>
                  </a:lnTo>
                  <a:lnTo>
                    <a:pt x="510540" y="1513586"/>
                  </a:lnTo>
                  <a:lnTo>
                    <a:pt x="497840" y="1513586"/>
                  </a:lnTo>
                  <a:lnTo>
                    <a:pt x="497840" y="12700"/>
                  </a:lnTo>
                  <a:lnTo>
                    <a:pt x="510540" y="12700"/>
                  </a:lnTo>
                  <a:lnTo>
                    <a:pt x="5105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577128" y="119238"/>
            <a:ext cx="2720395" cy="846675"/>
            <a:chOff x="0" y="0"/>
            <a:chExt cx="3627194" cy="1128900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3601847" cy="1103503"/>
            </a:xfrm>
            <a:custGeom>
              <a:avLst/>
              <a:gdLst/>
              <a:ahLst/>
              <a:cxnLst/>
              <a:rect l="l" t="t" r="r" b="b"/>
              <a:pathLst>
                <a:path w="3601847" h="1103503">
                  <a:moveTo>
                    <a:pt x="0" y="0"/>
                  </a:moveTo>
                  <a:lnTo>
                    <a:pt x="3601847" y="0"/>
                  </a:lnTo>
                  <a:lnTo>
                    <a:pt x="3601847" y="1103503"/>
                  </a:lnTo>
                  <a:lnTo>
                    <a:pt x="0" y="11035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627247" cy="1128903"/>
            </a:xfrm>
            <a:custGeom>
              <a:avLst/>
              <a:gdLst/>
              <a:ahLst/>
              <a:cxnLst/>
              <a:rect l="l" t="t" r="r" b="b"/>
              <a:pathLst>
                <a:path w="3627247" h="1128903">
                  <a:moveTo>
                    <a:pt x="12700" y="0"/>
                  </a:moveTo>
                  <a:lnTo>
                    <a:pt x="3614547" y="0"/>
                  </a:lnTo>
                  <a:cubicBezTo>
                    <a:pt x="3621532" y="0"/>
                    <a:pt x="3627247" y="5715"/>
                    <a:pt x="3627247" y="12700"/>
                  </a:cubicBezTo>
                  <a:lnTo>
                    <a:pt x="3627247" y="1116203"/>
                  </a:lnTo>
                  <a:cubicBezTo>
                    <a:pt x="3627247" y="1123188"/>
                    <a:pt x="3621532" y="1128903"/>
                    <a:pt x="3614547" y="1128903"/>
                  </a:cubicBezTo>
                  <a:lnTo>
                    <a:pt x="12700" y="1128903"/>
                  </a:lnTo>
                  <a:cubicBezTo>
                    <a:pt x="5715" y="1128903"/>
                    <a:pt x="0" y="1123188"/>
                    <a:pt x="0" y="111620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16203"/>
                  </a:lnTo>
                  <a:lnTo>
                    <a:pt x="12700" y="1116203"/>
                  </a:lnTo>
                  <a:lnTo>
                    <a:pt x="12700" y="1103503"/>
                  </a:lnTo>
                  <a:lnTo>
                    <a:pt x="3614547" y="1103503"/>
                  </a:lnTo>
                  <a:lnTo>
                    <a:pt x="3614547" y="1116203"/>
                  </a:lnTo>
                  <a:lnTo>
                    <a:pt x="3601847" y="1116203"/>
                  </a:lnTo>
                  <a:lnTo>
                    <a:pt x="3601847" y="12700"/>
                  </a:lnTo>
                  <a:lnTo>
                    <a:pt x="3614547" y="12700"/>
                  </a:lnTo>
                  <a:lnTo>
                    <a:pt x="361454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119188" y="1586673"/>
            <a:ext cx="15973425" cy="7829550"/>
          </a:xfrm>
          <a:custGeom>
            <a:avLst/>
            <a:gdLst/>
            <a:ahLst/>
            <a:cxnLst/>
            <a:rect l="l" t="t" r="r" b="b"/>
            <a:pathLst>
              <a:path w="15973425" h="7829550">
                <a:moveTo>
                  <a:pt x="0" y="0"/>
                </a:moveTo>
                <a:lnTo>
                  <a:pt x="15973424" y="0"/>
                </a:lnTo>
                <a:lnTo>
                  <a:pt x="15973424" y="7829550"/>
                </a:lnTo>
                <a:lnTo>
                  <a:pt x="0" y="782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966491" y="406527"/>
            <a:ext cx="6096597" cy="882396"/>
            <a:chOff x="0" y="0"/>
            <a:chExt cx="8128796" cy="11765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796" cy="1176528"/>
            </a:xfrm>
            <a:custGeom>
              <a:avLst/>
              <a:gdLst/>
              <a:ahLst/>
              <a:cxnLst/>
              <a:rect l="l" t="t" r="r" b="b"/>
              <a:pathLst>
                <a:path w="8128796" h="1176528">
                  <a:moveTo>
                    <a:pt x="0" y="0"/>
                  </a:moveTo>
                  <a:lnTo>
                    <a:pt x="8128796" y="0"/>
                  </a:lnTo>
                  <a:lnTo>
                    <a:pt x="8128796" y="1176528"/>
                  </a:lnTo>
                  <a:lnTo>
                    <a:pt x="0" y="11765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796" cy="12717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759"/>
                </a:lnSpc>
              </a:pPr>
              <a:r>
                <a:rPr lang="en-US" sz="48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GDZIE JESTEŚMY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926232" y="212651"/>
            <a:ext cx="3205667" cy="1116969"/>
          </a:xfrm>
          <a:custGeom>
            <a:avLst/>
            <a:gdLst/>
            <a:ahLst/>
            <a:cxnLst/>
            <a:rect l="l" t="t" r="r" b="b"/>
            <a:pathLst>
              <a:path w="3205667" h="1116969">
                <a:moveTo>
                  <a:pt x="0" y="0"/>
                </a:moveTo>
                <a:lnTo>
                  <a:pt x="3205666" y="0"/>
                </a:lnTo>
                <a:lnTo>
                  <a:pt x="3205666" y="1116969"/>
                </a:lnTo>
                <a:lnTo>
                  <a:pt x="0" y="1116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6" t="-132162" r="-13487" b="-13216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0"/>
            <a:ext cx="3627066" cy="1542271"/>
          </a:xfrm>
          <a:custGeom>
            <a:avLst/>
            <a:gdLst/>
            <a:ahLst/>
            <a:cxnLst/>
            <a:rect l="l" t="t" r="r" b="b"/>
            <a:pathLst>
              <a:path w="3627066" h="1542271">
                <a:moveTo>
                  <a:pt x="0" y="0"/>
                </a:moveTo>
                <a:lnTo>
                  <a:pt x="3627066" y="0"/>
                </a:lnTo>
                <a:lnTo>
                  <a:pt x="3627066" y="1542271"/>
                </a:lnTo>
                <a:lnTo>
                  <a:pt x="0" y="1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4000501" y="-4000501"/>
            <a:ext cx="10286999" cy="18288000"/>
          </a:xfrm>
          <a:custGeom>
            <a:avLst/>
            <a:gdLst/>
            <a:ahLst/>
            <a:cxnLst/>
            <a:rect l="l" t="t" r="r" b="b"/>
            <a:pathLst>
              <a:path w="10286999" h="18288000">
                <a:moveTo>
                  <a:pt x="0" y="0"/>
                </a:moveTo>
                <a:lnTo>
                  <a:pt x="10286998" y="0"/>
                </a:lnTo>
                <a:lnTo>
                  <a:pt x="10286998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410" t="-23197" r="-64593" b="-10996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54691" y="3162678"/>
            <a:ext cx="9497301" cy="3045647"/>
            <a:chOff x="0" y="0"/>
            <a:chExt cx="12663068" cy="40608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62994" cy="4060880"/>
            </a:xfrm>
            <a:custGeom>
              <a:avLst/>
              <a:gdLst/>
              <a:ahLst/>
              <a:cxnLst/>
              <a:rect l="l" t="t" r="r" b="b"/>
              <a:pathLst>
                <a:path w="12662994" h="4060880">
                  <a:moveTo>
                    <a:pt x="0" y="2030393"/>
                  </a:moveTo>
                  <a:cubicBezTo>
                    <a:pt x="0" y="909085"/>
                    <a:pt x="1065044" y="0"/>
                    <a:pt x="2378719" y="0"/>
                  </a:cubicBezTo>
                  <a:lnTo>
                    <a:pt x="10284275" y="0"/>
                  </a:lnTo>
                  <a:cubicBezTo>
                    <a:pt x="11598053" y="0"/>
                    <a:pt x="12662994" y="909085"/>
                    <a:pt x="12662994" y="2030393"/>
                  </a:cubicBezTo>
                  <a:cubicBezTo>
                    <a:pt x="12662994" y="3151701"/>
                    <a:pt x="11598053" y="4060880"/>
                    <a:pt x="10284275" y="4060880"/>
                  </a:cubicBezTo>
                  <a:lnTo>
                    <a:pt x="2378719" y="4060880"/>
                  </a:lnTo>
                  <a:cubicBezTo>
                    <a:pt x="1065044" y="4060880"/>
                    <a:pt x="0" y="3151790"/>
                    <a:pt x="0" y="203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611429" y="4154653"/>
            <a:ext cx="4783825" cy="893597"/>
            <a:chOff x="0" y="0"/>
            <a:chExt cx="6298485" cy="11765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98485" cy="1176528"/>
            </a:xfrm>
            <a:custGeom>
              <a:avLst/>
              <a:gdLst/>
              <a:ahLst/>
              <a:cxnLst/>
              <a:rect l="l" t="t" r="r" b="b"/>
              <a:pathLst>
                <a:path w="6298485" h="1176528">
                  <a:moveTo>
                    <a:pt x="0" y="0"/>
                  </a:moveTo>
                  <a:lnTo>
                    <a:pt x="6298485" y="0"/>
                  </a:lnTo>
                  <a:lnTo>
                    <a:pt x="6298485" y="1176528"/>
                  </a:lnTo>
                  <a:lnTo>
                    <a:pt x="0" y="11765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6298485" cy="12622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WSPÓŁPRACA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058484" y="5048250"/>
            <a:ext cx="1638300" cy="190500"/>
            <a:chOff x="0" y="0"/>
            <a:chExt cx="2184400" cy="254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4400" cy="254000"/>
            </a:xfrm>
            <a:custGeom>
              <a:avLst/>
              <a:gdLst/>
              <a:ahLst/>
              <a:cxnLst/>
              <a:rect l="l" t="t" r="r" b="b"/>
              <a:pathLst>
                <a:path w="2184400" h="254000">
                  <a:moveTo>
                    <a:pt x="0" y="0"/>
                  </a:moveTo>
                  <a:lnTo>
                    <a:pt x="2184400" y="0"/>
                  </a:lnTo>
                  <a:lnTo>
                    <a:pt x="2184400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E41C38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4987626" y="107019"/>
            <a:ext cx="3144271" cy="1095224"/>
          </a:xfrm>
          <a:custGeom>
            <a:avLst/>
            <a:gdLst/>
            <a:ahLst/>
            <a:cxnLst/>
            <a:rect l="l" t="t" r="r" b="b"/>
            <a:pathLst>
              <a:path w="3144271" h="1095224">
                <a:moveTo>
                  <a:pt x="0" y="0"/>
                </a:moveTo>
                <a:lnTo>
                  <a:pt x="3144272" y="0"/>
                </a:lnTo>
                <a:lnTo>
                  <a:pt x="3144272" y="1095223"/>
                </a:lnTo>
                <a:lnTo>
                  <a:pt x="0" y="1095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51" t="-132576" r="-13451" b="-13288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0"/>
            <a:ext cx="4696784" cy="1997127"/>
          </a:xfrm>
          <a:custGeom>
            <a:avLst/>
            <a:gdLst/>
            <a:ahLst/>
            <a:cxnLst/>
            <a:rect l="l" t="t" r="r" b="b"/>
            <a:pathLst>
              <a:path w="4696784" h="1997127">
                <a:moveTo>
                  <a:pt x="0" y="0"/>
                </a:moveTo>
                <a:lnTo>
                  <a:pt x="4696784" y="0"/>
                </a:lnTo>
                <a:lnTo>
                  <a:pt x="4696784" y="1997127"/>
                </a:lnTo>
                <a:lnTo>
                  <a:pt x="0" y="199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4692" y="9480177"/>
            <a:ext cx="3486150" cy="806823"/>
            <a:chOff x="0" y="0"/>
            <a:chExt cx="4648200" cy="1075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8200" cy="1075817"/>
            </a:xfrm>
            <a:custGeom>
              <a:avLst/>
              <a:gdLst/>
              <a:ahLst/>
              <a:cxnLst/>
              <a:rect l="l" t="t" r="r" b="b"/>
              <a:pathLst>
                <a:path w="4648200" h="1075817">
                  <a:moveTo>
                    <a:pt x="0" y="0"/>
                  </a:moveTo>
                  <a:lnTo>
                    <a:pt x="4648200" y="0"/>
                  </a:lnTo>
                  <a:lnTo>
                    <a:pt x="4648200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52936" y="1384473"/>
            <a:ext cx="8532844" cy="969496"/>
            <a:chOff x="0" y="0"/>
            <a:chExt cx="11377126" cy="12926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77126" cy="1292662"/>
            </a:xfrm>
            <a:custGeom>
              <a:avLst/>
              <a:gdLst/>
              <a:ahLst/>
              <a:cxnLst/>
              <a:rect l="l" t="t" r="r" b="b"/>
              <a:pathLst>
                <a:path w="11377126" h="1292662">
                  <a:moveTo>
                    <a:pt x="0" y="0"/>
                  </a:moveTo>
                  <a:lnTo>
                    <a:pt x="11377126" y="0"/>
                  </a:lnTo>
                  <a:lnTo>
                    <a:pt x="11377126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377126" cy="134981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Centrum Transferu Wiedzy i Innowacji w Obszarze Nauki i Sztuki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17624" y="2353969"/>
            <a:ext cx="9203468" cy="3434693"/>
            <a:chOff x="0" y="0"/>
            <a:chExt cx="12271290" cy="45795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271290" cy="4579590"/>
            </a:xfrm>
            <a:custGeom>
              <a:avLst/>
              <a:gdLst/>
              <a:ahLst/>
              <a:cxnLst/>
              <a:rect l="l" t="t" r="r" b="b"/>
              <a:pathLst>
                <a:path w="12271290" h="4579590">
                  <a:moveTo>
                    <a:pt x="0" y="0"/>
                  </a:moveTo>
                  <a:lnTo>
                    <a:pt x="12271290" y="0"/>
                  </a:lnTo>
                  <a:lnTo>
                    <a:pt x="12271290" y="4579590"/>
                  </a:lnTo>
                  <a:lnTo>
                    <a:pt x="0" y="45795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2271290" cy="46938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8632" lvl="1" indent="-244316" algn="l">
                <a:lnSpc>
                  <a:spcPts val="3807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Centrum Transferu Wiedzy i Innowacji w Obszarach Nauki i Sztuki UJD zostało utworzone w celu zarządzania własnością intelektualną i portfolio technologicznym Uniwersytetu w celu efektywnego transferu wyników badań naukowych oraz prac naukowych i artystycznych do przemysłu i otoczenia społeczno-ekonomicznego.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16012" y="5788662"/>
            <a:ext cx="8550718" cy="553998"/>
            <a:chOff x="0" y="0"/>
            <a:chExt cx="11400958" cy="7386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400958" cy="738664"/>
            </a:xfrm>
            <a:custGeom>
              <a:avLst/>
              <a:gdLst/>
              <a:ahLst/>
              <a:cxnLst/>
              <a:rect l="l" t="t" r="r" b="b"/>
              <a:pathLst>
                <a:path w="11400958" h="738664">
                  <a:moveTo>
                    <a:pt x="0" y="0"/>
                  </a:moveTo>
                  <a:lnTo>
                    <a:pt x="11400958" y="0"/>
                  </a:lnTo>
                  <a:lnTo>
                    <a:pt x="1140095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400958" cy="79581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Interdyscyplinarne Centrum Naukowo-Badawcze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817624" y="6340678"/>
            <a:ext cx="9203468" cy="3810232"/>
            <a:chOff x="0" y="0"/>
            <a:chExt cx="12271290" cy="50803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271290" cy="5080309"/>
            </a:xfrm>
            <a:custGeom>
              <a:avLst/>
              <a:gdLst/>
              <a:ahLst/>
              <a:cxnLst/>
              <a:rect l="l" t="t" r="r" b="b"/>
              <a:pathLst>
                <a:path w="12271290" h="5080309">
                  <a:moveTo>
                    <a:pt x="0" y="0"/>
                  </a:moveTo>
                  <a:lnTo>
                    <a:pt x="12271290" y="0"/>
                  </a:lnTo>
                  <a:lnTo>
                    <a:pt x="12271290" y="5080309"/>
                  </a:lnTo>
                  <a:lnTo>
                    <a:pt x="0" y="50803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09550"/>
              <a:ext cx="12271290" cy="52898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8632" lvl="1" indent="-244316" algn="l">
                <a:lnSpc>
                  <a:spcPts val="486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Interdyscyplinarne Centrum Nauki i Badań Naukowych jest jednostką uczelni, której celem jest aktywne wykorzystanie potencjału intelektualnego i naukowego oraz infrastruktury badawczej dla rozwoju badań naukowych, zwłaszcza o charakterze interdyscyplinarnym, prowadzonych na UJD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9441" y="5788662"/>
            <a:ext cx="6162390" cy="4108260"/>
          </a:xfrm>
          <a:custGeom>
            <a:avLst/>
            <a:gdLst/>
            <a:ahLst/>
            <a:cxnLst/>
            <a:rect l="l" t="t" r="r" b="b"/>
            <a:pathLst>
              <a:path w="6162390" h="4108260">
                <a:moveTo>
                  <a:pt x="0" y="0"/>
                </a:moveTo>
                <a:lnTo>
                  <a:pt x="6162390" y="0"/>
                </a:lnTo>
                <a:lnTo>
                  <a:pt x="6162390" y="4108260"/>
                </a:lnTo>
                <a:lnTo>
                  <a:pt x="0" y="4108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" b="-25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482614" y="1346373"/>
            <a:ext cx="6301866" cy="4201244"/>
          </a:xfrm>
          <a:custGeom>
            <a:avLst/>
            <a:gdLst/>
            <a:ahLst/>
            <a:cxnLst/>
            <a:rect l="l" t="t" r="r" b="b"/>
            <a:pathLst>
              <a:path w="6301866" h="4201244">
                <a:moveTo>
                  <a:pt x="0" y="0"/>
                </a:moveTo>
                <a:lnTo>
                  <a:pt x="6301866" y="0"/>
                </a:lnTo>
                <a:lnTo>
                  <a:pt x="6301866" y="4201243"/>
                </a:lnTo>
                <a:lnTo>
                  <a:pt x="0" y="420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9558" y="87969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265869" y="237053"/>
            <a:ext cx="3656359" cy="1025481"/>
          </a:xfrm>
          <a:custGeom>
            <a:avLst/>
            <a:gdLst/>
            <a:ahLst/>
            <a:cxnLst/>
            <a:rect l="l" t="t" r="r" b="b"/>
            <a:pathLst>
              <a:path w="3656359" h="1025481">
                <a:moveTo>
                  <a:pt x="0" y="0"/>
                </a:moveTo>
                <a:lnTo>
                  <a:pt x="3656359" y="0"/>
                </a:lnTo>
                <a:lnTo>
                  <a:pt x="3656359" y="1025481"/>
                </a:lnTo>
                <a:lnTo>
                  <a:pt x="0" y="1025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70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321831" y="7523760"/>
            <a:ext cx="3001188" cy="1339576"/>
          </a:xfrm>
          <a:custGeom>
            <a:avLst/>
            <a:gdLst/>
            <a:ahLst/>
            <a:cxnLst/>
            <a:rect l="l" t="t" r="r" b="b"/>
            <a:pathLst>
              <a:path w="3001188" h="1339576">
                <a:moveTo>
                  <a:pt x="0" y="0"/>
                </a:moveTo>
                <a:lnTo>
                  <a:pt x="3001188" y="0"/>
                </a:lnTo>
                <a:lnTo>
                  <a:pt x="3001188" y="1339576"/>
                </a:lnTo>
                <a:lnTo>
                  <a:pt x="0" y="13395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422" r="-46507"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91" y="9526424"/>
            <a:ext cx="2926658" cy="624486"/>
          </a:xfrm>
          <a:custGeom>
            <a:avLst/>
            <a:gdLst/>
            <a:ahLst/>
            <a:cxnLst/>
            <a:rect l="l" t="t" r="r" b="b"/>
            <a:pathLst>
              <a:path w="2926658" h="624486">
                <a:moveTo>
                  <a:pt x="0" y="0"/>
                </a:moveTo>
                <a:lnTo>
                  <a:pt x="2926658" y="0"/>
                </a:lnTo>
                <a:lnTo>
                  <a:pt x="2926658" y="624486"/>
                </a:lnTo>
                <a:lnTo>
                  <a:pt x="0" y="6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r="-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1" t="-132163" r="-13451" b="-1321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4692" y="9480177"/>
            <a:ext cx="3486150" cy="806823"/>
            <a:chOff x="0" y="0"/>
            <a:chExt cx="4648200" cy="1075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8200" cy="1075817"/>
            </a:xfrm>
            <a:custGeom>
              <a:avLst/>
              <a:gdLst/>
              <a:ahLst/>
              <a:cxnLst/>
              <a:rect l="l" t="t" r="r" b="b"/>
              <a:pathLst>
                <a:path w="4648200" h="1075817">
                  <a:moveTo>
                    <a:pt x="0" y="0"/>
                  </a:moveTo>
                  <a:lnTo>
                    <a:pt x="4648200" y="0"/>
                  </a:lnTo>
                  <a:lnTo>
                    <a:pt x="4648200" y="1075817"/>
                  </a:lnTo>
                  <a:lnTo>
                    <a:pt x="0" y="10758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68533" y="941768"/>
            <a:ext cx="7442734" cy="553998"/>
            <a:chOff x="0" y="0"/>
            <a:chExt cx="9923646" cy="7386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23646" cy="738664"/>
            </a:xfrm>
            <a:custGeom>
              <a:avLst/>
              <a:gdLst/>
              <a:ahLst/>
              <a:cxnLst/>
              <a:rect l="l" t="t" r="r" b="b"/>
              <a:pathLst>
                <a:path w="9923646" h="738664">
                  <a:moveTo>
                    <a:pt x="0" y="0"/>
                  </a:moveTo>
                  <a:lnTo>
                    <a:pt x="9923646" y="0"/>
                  </a:lnTo>
                  <a:lnTo>
                    <a:pt x="992364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9923646" cy="74818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l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Centrum Wychowania Fizycznego i Sportu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125151" y="1495766"/>
            <a:ext cx="9134149" cy="3046988"/>
            <a:chOff x="0" y="0"/>
            <a:chExt cx="12178865" cy="40626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78864" cy="4062650"/>
            </a:xfrm>
            <a:custGeom>
              <a:avLst/>
              <a:gdLst/>
              <a:ahLst/>
              <a:cxnLst/>
              <a:rect l="l" t="t" r="r" b="b"/>
              <a:pathLst>
                <a:path w="12178864" h="4062650">
                  <a:moveTo>
                    <a:pt x="0" y="0"/>
                  </a:moveTo>
                  <a:lnTo>
                    <a:pt x="12178864" y="0"/>
                  </a:lnTo>
                  <a:lnTo>
                    <a:pt x="12178864" y="4062650"/>
                  </a:lnTo>
                  <a:lnTo>
                    <a:pt x="0" y="40626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12178865" cy="4196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8632" lvl="1" indent="-244316" algn="l">
                <a:lnSpc>
                  <a:spcPts val="459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Centrum Wychowania Fizycznego i Sportu jest jednostką dydaktyczną uczelni działającą od 1971 roku, której celem jest propagowanie aktywności fizycznej, zdrowia i dobrego samopoczucia wśród studentów i pracowników.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4485604"/>
            <a:ext cx="7442734" cy="553998"/>
            <a:chOff x="0" y="0"/>
            <a:chExt cx="9923646" cy="7386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23646" cy="738664"/>
            </a:xfrm>
            <a:custGeom>
              <a:avLst/>
              <a:gdLst/>
              <a:ahLst/>
              <a:cxnLst/>
              <a:rect l="l" t="t" r="r" b="b"/>
              <a:pathLst>
                <a:path w="9923646" h="738664">
                  <a:moveTo>
                    <a:pt x="0" y="0"/>
                  </a:moveTo>
                  <a:lnTo>
                    <a:pt x="9923646" y="0"/>
                  </a:lnTo>
                  <a:lnTo>
                    <a:pt x="992364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9923646" cy="74818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l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Centrum nauki języków obcych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10922" y="4981520"/>
            <a:ext cx="9361891" cy="5539978"/>
            <a:chOff x="0" y="0"/>
            <a:chExt cx="12482521" cy="73866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82521" cy="7386638"/>
            </a:xfrm>
            <a:custGeom>
              <a:avLst/>
              <a:gdLst/>
              <a:ahLst/>
              <a:cxnLst/>
              <a:rect l="l" t="t" r="r" b="b"/>
              <a:pathLst>
                <a:path w="12482521" h="7386638">
                  <a:moveTo>
                    <a:pt x="0" y="0"/>
                  </a:moveTo>
                  <a:lnTo>
                    <a:pt x="12482521" y="0"/>
                  </a:lnTo>
                  <a:lnTo>
                    <a:pt x="12482521" y="7386638"/>
                  </a:lnTo>
                  <a:lnTo>
                    <a:pt x="0" y="73866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33350"/>
              <a:ext cx="12482521" cy="75199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82930" lvl="1" indent="-291465" algn="l">
                <a:lnSpc>
                  <a:spcPts val="4590"/>
                </a:lnSpc>
                <a:buFont typeface="Arial"/>
                <a:buChar char="•"/>
              </a:pPr>
              <a:r>
                <a:rPr lang="en-US" sz="2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Centrum Języków Obcych jest jednostką dydaktyczną uczelni, istniejącą od 1971 roku. Głównym celem działalności Centrum jest nauczanie języków obcych w celach akademickich i zawodowych, a także propagowanie wielojęzyczności i międzykulturowości.  Centrum aktywnie uczestniczy w projektach europejskich, zarówno w swoim własnym zakresie, jak i w skali ogólnouczelnianej, realizując Trzecią Misję Uniwersytetu.                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935079" y="6109331"/>
            <a:ext cx="6261019" cy="3691236"/>
          </a:xfrm>
          <a:custGeom>
            <a:avLst/>
            <a:gdLst/>
            <a:ahLst/>
            <a:cxnLst/>
            <a:rect l="l" t="t" r="r" b="b"/>
            <a:pathLst>
              <a:path w="6261019" h="3691236">
                <a:moveTo>
                  <a:pt x="0" y="0"/>
                </a:moveTo>
                <a:lnTo>
                  <a:pt x="6261019" y="0"/>
                </a:lnTo>
                <a:lnTo>
                  <a:pt x="6261019" y="3691235"/>
                </a:lnTo>
                <a:lnTo>
                  <a:pt x="0" y="3691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567" b="-10567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35079" y="1427731"/>
            <a:ext cx="6261019" cy="4172969"/>
          </a:xfrm>
          <a:custGeom>
            <a:avLst/>
            <a:gdLst/>
            <a:ahLst/>
            <a:cxnLst/>
            <a:rect l="l" t="t" r="r" b="b"/>
            <a:pathLst>
              <a:path w="6261019" h="4172969">
                <a:moveTo>
                  <a:pt x="0" y="0"/>
                </a:moveTo>
                <a:lnTo>
                  <a:pt x="6261019" y="0"/>
                </a:lnTo>
                <a:lnTo>
                  <a:pt x="6261019" y="4172969"/>
                </a:lnTo>
                <a:lnTo>
                  <a:pt x="0" y="4172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0" y="19717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1992" y="956517"/>
            <a:ext cx="8526258" cy="9330482"/>
          </a:xfrm>
          <a:custGeom>
            <a:avLst/>
            <a:gdLst/>
            <a:ahLst/>
            <a:cxnLst/>
            <a:rect l="l" t="t" r="r" b="b"/>
            <a:pathLst>
              <a:path w="8526258" h="9330482">
                <a:moveTo>
                  <a:pt x="0" y="0"/>
                </a:moveTo>
                <a:lnTo>
                  <a:pt x="8526258" y="0"/>
                </a:lnTo>
                <a:lnTo>
                  <a:pt x="8526258" y="9330481"/>
                </a:lnTo>
                <a:lnTo>
                  <a:pt x="0" y="933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15500" y="914400"/>
            <a:ext cx="8572500" cy="9372600"/>
            <a:chOff x="0" y="0"/>
            <a:chExt cx="11430000" cy="1249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30000" cy="12496800"/>
            </a:xfrm>
            <a:custGeom>
              <a:avLst/>
              <a:gdLst/>
              <a:ahLst/>
              <a:cxnLst/>
              <a:rect l="l" t="t" r="r" b="b"/>
              <a:pathLst>
                <a:path w="11430000" h="12496800">
                  <a:moveTo>
                    <a:pt x="0" y="0"/>
                  </a:moveTo>
                  <a:lnTo>
                    <a:pt x="11430000" y="0"/>
                  </a:lnTo>
                  <a:lnTo>
                    <a:pt x="11430000" y="12496800"/>
                  </a:lnTo>
                  <a:lnTo>
                    <a:pt x="0" y="12496800"/>
                  </a:ln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93081" y="107019"/>
            <a:ext cx="2438817" cy="849496"/>
          </a:xfrm>
          <a:custGeom>
            <a:avLst/>
            <a:gdLst/>
            <a:ahLst/>
            <a:cxnLst/>
            <a:rect l="l" t="t" r="r" b="b"/>
            <a:pathLst>
              <a:path w="2438817" h="849496">
                <a:moveTo>
                  <a:pt x="0" y="0"/>
                </a:moveTo>
                <a:lnTo>
                  <a:pt x="2438817" y="0"/>
                </a:lnTo>
                <a:lnTo>
                  <a:pt x="2438817" y="849496"/>
                </a:lnTo>
                <a:lnTo>
                  <a:pt x="0" y="84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1" t="-132163" r="-13451" b="-13216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214214" y="1279206"/>
            <a:ext cx="9073786" cy="553998"/>
            <a:chOff x="0" y="0"/>
            <a:chExt cx="12098382" cy="7386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98382" cy="738664"/>
            </a:xfrm>
            <a:custGeom>
              <a:avLst/>
              <a:gdLst/>
              <a:ahLst/>
              <a:cxnLst/>
              <a:rect l="l" t="t" r="r" b="b"/>
              <a:pathLst>
                <a:path w="12098382" h="738664">
                  <a:moveTo>
                    <a:pt x="0" y="0"/>
                  </a:moveTo>
                  <a:lnTo>
                    <a:pt x="12098382" y="0"/>
                  </a:lnTo>
                  <a:lnTo>
                    <a:pt x="12098382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2098382" cy="74818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lvl="0" indent="0" algn="l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Uniwersyteckie Centrum Kultury, Sztuki i Nauki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48050" y="2157054"/>
            <a:ext cx="8935708" cy="7540526"/>
            <a:chOff x="0" y="0"/>
            <a:chExt cx="11914278" cy="1005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14278" cy="10054034"/>
            </a:xfrm>
            <a:custGeom>
              <a:avLst/>
              <a:gdLst/>
              <a:ahLst/>
              <a:cxnLst/>
              <a:rect l="l" t="t" r="r" b="b"/>
              <a:pathLst>
                <a:path w="11914278" h="10054034">
                  <a:moveTo>
                    <a:pt x="0" y="0"/>
                  </a:moveTo>
                  <a:lnTo>
                    <a:pt x="11914278" y="0"/>
                  </a:lnTo>
                  <a:lnTo>
                    <a:pt x="11914278" y="10054034"/>
                  </a:lnTo>
                  <a:lnTo>
                    <a:pt x="0" y="100540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1914278" cy="1012070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76417" lvl="1" indent="-238208" algn="just">
                <a:lnSpc>
                  <a:spcPts val="3843"/>
                </a:lnSpc>
                <a:buFont typeface="Arial"/>
                <a:buChar char="•"/>
              </a:pPr>
              <a:r>
                <a:rPr lang="en-US" sz="263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Uniwersyteckie Centrum Kultury, Sztuki i Nauki organizuje wydarzenia kulturalne oraz działania artystyczne realizowane przez pracowników naukowych, doktorantów, studentów i absolwentów Uniwersytetu. Aktywnie współpracuje z centrami kulturalnymi i artystycznymi, a także z organizacjami pozarządowymi oraz instytucjami edukacyjnymi, społecznymi i ekonomicznymi, dążąc do tworzenia partnerstw i sieci. Prezentuje oraz popularyzuje projekty artystyczne, a także stwarza warunki do ich realizacji i odbioru. </a:t>
              </a:r>
            </a:p>
            <a:p>
              <a:pPr marL="476417" lvl="1" indent="-238208" algn="just">
                <a:lnSpc>
                  <a:spcPts val="3843"/>
                </a:lnSpc>
                <a:buFont typeface="Arial"/>
                <a:buChar char="•"/>
              </a:pPr>
              <a:r>
                <a:rPr lang="en-US" sz="263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 ramach Uniwersyteckiego Centrum Kultury, Sztuki </a:t>
              </a:r>
            </a:p>
            <a:p>
              <a:pPr algn="just">
                <a:lnSpc>
                  <a:spcPts val="3843"/>
                </a:lnSpc>
              </a:pPr>
              <a:r>
                <a:rPr lang="en-US" sz="263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i Nauki funkcjonuje Chór Akademicki.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29629" y="1556205"/>
            <a:ext cx="5818973" cy="4373864"/>
          </a:xfrm>
          <a:custGeom>
            <a:avLst/>
            <a:gdLst/>
            <a:ahLst/>
            <a:cxnLst/>
            <a:rect l="l" t="t" r="r" b="b"/>
            <a:pathLst>
              <a:path w="5818973" h="4373864">
                <a:moveTo>
                  <a:pt x="0" y="0"/>
                </a:moveTo>
                <a:lnTo>
                  <a:pt x="5818973" y="0"/>
                </a:lnTo>
                <a:lnTo>
                  <a:pt x="5818973" y="4373864"/>
                </a:lnTo>
                <a:lnTo>
                  <a:pt x="0" y="437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27018" y="6114855"/>
            <a:ext cx="4340056" cy="2893371"/>
          </a:xfrm>
          <a:custGeom>
            <a:avLst/>
            <a:gdLst/>
            <a:ahLst/>
            <a:cxnLst/>
            <a:rect l="l" t="t" r="r" b="b"/>
            <a:pathLst>
              <a:path w="4340056" h="2893371">
                <a:moveTo>
                  <a:pt x="0" y="0"/>
                </a:moveTo>
                <a:lnTo>
                  <a:pt x="4340057" y="0"/>
                </a:lnTo>
                <a:lnTo>
                  <a:pt x="4340057" y="2893370"/>
                </a:lnTo>
                <a:lnTo>
                  <a:pt x="0" y="2893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9867" y="6105330"/>
            <a:ext cx="3648945" cy="2432630"/>
          </a:xfrm>
          <a:custGeom>
            <a:avLst/>
            <a:gdLst/>
            <a:ahLst/>
            <a:cxnLst/>
            <a:rect l="l" t="t" r="r" b="b"/>
            <a:pathLst>
              <a:path w="3648945" h="2432630">
                <a:moveTo>
                  <a:pt x="0" y="0"/>
                </a:moveTo>
                <a:lnTo>
                  <a:pt x="3648945" y="0"/>
                </a:lnTo>
                <a:lnTo>
                  <a:pt x="3648945" y="2432630"/>
                </a:lnTo>
                <a:lnTo>
                  <a:pt x="0" y="243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558" y="87969"/>
            <a:ext cx="3336924" cy="1418899"/>
          </a:xfrm>
          <a:custGeom>
            <a:avLst/>
            <a:gdLst/>
            <a:ahLst/>
            <a:cxnLst/>
            <a:rect l="l" t="t" r="r" b="b"/>
            <a:pathLst>
              <a:path w="3336924" h="1418899">
                <a:moveTo>
                  <a:pt x="0" y="0"/>
                </a:moveTo>
                <a:lnTo>
                  <a:pt x="3336924" y="0"/>
                </a:lnTo>
                <a:lnTo>
                  <a:pt x="3336924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</Words>
  <Application>Microsoft Macintosh PowerPoint</Application>
  <PresentationFormat>Niestandardowy</PresentationFormat>
  <Paragraphs>107</Paragraphs>
  <Slides>20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Calibri</vt:lpstr>
      <vt:lpstr>Arial Bold</vt:lpstr>
      <vt:lpstr>Lato</vt:lpstr>
      <vt:lpstr>Lato Bold</vt:lpstr>
      <vt:lpstr>Arial</vt:lpstr>
      <vt:lpstr>Open Sans Bold</vt:lpstr>
      <vt:lpstr>Open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about JDU.pptx</dc:title>
  <cp:lastModifiedBy>Konrad Balas</cp:lastModifiedBy>
  <cp:revision>2</cp:revision>
  <dcterms:created xsi:type="dcterms:W3CDTF">2006-08-16T00:00:00Z</dcterms:created>
  <dcterms:modified xsi:type="dcterms:W3CDTF">2025-04-16T19:16:12Z</dcterms:modified>
  <dc:identifier>DAGhapUlNbk</dc:identifier>
</cp:coreProperties>
</file>