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5" r:id="rId4"/>
    <p:sldId id="277" r:id="rId5"/>
    <p:sldId id="287" r:id="rId6"/>
    <p:sldId id="278" r:id="rId7"/>
    <p:sldId id="282" r:id="rId8"/>
    <p:sldId id="279" r:id="rId9"/>
    <p:sldId id="280" r:id="rId10"/>
    <p:sldId id="284" r:id="rId11"/>
    <p:sldId id="281" r:id="rId12"/>
    <p:sldId id="270" r:id="rId13"/>
    <p:sldId id="257" r:id="rId14"/>
    <p:sldId id="260" r:id="rId15"/>
    <p:sldId id="263" r:id="rId16"/>
    <p:sldId id="266" r:id="rId17"/>
    <p:sldId id="265" r:id="rId18"/>
    <p:sldId id="267" r:id="rId19"/>
    <p:sldId id="273" r:id="rId20"/>
    <p:sldId id="276" r:id="rId21"/>
    <p:sldId id="274" r:id="rId22"/>
    <p:sldId id="275" r:id="rId23"/>
    <p:sldId id="262" r:id="rId24"/>
    <p:sldId id="286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2" autoAdjust="0"/>
    <p:restoredTop sz="94660"/>
  </p:normalViewPr>
  <p:slideViewPr>
    <p:cSldViewPr snapToGrid="0">
      <p:cViewPr varScale="1">
        <p:scale>
          <a:sx n="88" d="100"/>
          <a:sy n="88" d="100"/>
        </p:scale>
        <p:origin x="4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8E8194-140C-45D3-A04F-B08E5AAA2F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3BD1D2A-9DB0-46E9-A437-FD12717B2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031A1BD-6725-4D50-86D6-E50BCAA4A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2025-02-27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940B7B1-8787-4003-95CC-72028B05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ACA5A1A-CEA7-486F-80EB-9796D8474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979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0E35AE-DB1C-4FF1-9E65-998CA7B57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0AA382C-0725-4D67-9BB7-7E5B25809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901959E-5C7E-4939-9E24-CCB8CAB6D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2025-02-27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E0D5ECE-33C4-4FFE-A657-A1D025C1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7BCA17D-2CF7-4633-BACF-02DDBFBAA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444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F2EE172-2A5F-45AB-9B33-37B0EE217A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A6AED96-9888-4D1B-8461-CD9859937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07C24CF-441B-4D9C-BA1F-66F3505E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2025-02-27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FD0C584-C02D-4FF6-B7A6-12441DC4F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739201E-1371-4A45-B6FB-AAEEED858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9806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E646E3E-DEA8-4FC0-8369-4778453F4AF0}" type="datetimeFigureOut">
              <a:rPr lang="pl-PL" smtClean="0"/>
              <a:t>2025-02-27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735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2025-02-27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6588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2025-02-27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6547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2025-02-27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4522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2025-02-27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07326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2025-02-27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2255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2025-02-27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4568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2025-02-27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3776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6706EF-269F-4268-97CB-E18E28F4E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7503A7-7380-4F8F-9560-11A7BC8FB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40CFFD-DBCC-4B7C-B545-5D6D36714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2025-02-27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72D1575-A471-42DE-B413-01A682BAF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28FA922-153A-4EA9-AFBE-651B3A42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76769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2025-02-27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3030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2025-02-27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90443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2025-02-27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8680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2025-02-27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34271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2025-02-27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4857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2025-02-27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941593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2025-02-27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395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E646E3E-DEA8-4FC0-8369-4778453F4AF0}" type="datetimeFigureOut">
              <a:rPr lang="pl-PL" smtClean="0"/>
              <a:t>2025-02-27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97164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E646E3E-DEA8-4FC0-8369-4778453F4AF0}" type="datetimeFigureOut">
              <a:rPr lang="pl-PL" smtClean="0"/>
              <a:t>2025-02-27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7020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584F93-8274-4376-92DA-631752C08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1D59AA6-4B99-4228-A9B1-E25629028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1B4048-DE01-4BB9-BE4C-D4DF24C41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2025-02-27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F435D6D-51CA-4C61-BE1F-020D8BF52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3E00448-4F50-40A4-A0C6-F8A3E1B53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604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508C15-B551-49D7-BFFF-FFC1FD50A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C13C11-05E7-4D40-8F63-4A2A0737A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71B1817-FFCA-4C43-A79D-3C1A1A64B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1905622-C318-40D2-A2C7-2815E271B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2025-02-27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9681454-8BA1-41F8-BD82-782FD01E1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7179FC7-0E23-48E5-9A4F-995F841C4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043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9FAAA2-095C-417F-86E3-DF513E56D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9BCEE41-3606-4318-9638-A0FA70A38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FEA2856-6531-4182-9AE9-F5EFB31E97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79EDB19-8051-460C-8E6B-0C03CB0489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42B4740-B701-45A8-B73D-25F705E463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70330C2-EE41-48C2-88BE-927D8E574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2025-02-27</a:t>
            </a:fld>
            <a:endParaRPr lang="pl-PL" dirty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F386C09-26CC-4556-AADE-6B716D393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3C9CF43-2E4C-48C8-8FBE-92324B30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380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05838F-F93A-421A-B6F7-5ACC827A0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FB24564-F7CD-4225-8B28-872B88298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2025-02-27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93158CD-0C0B-4E4F-B280-CDF4D8DE5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FF01D55-A855-4F1B-823A-AA5C8090A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0720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032DAB3-8166-4499-ABC5-FDA1DB717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2025-02-27</a:t>
            </a:fld>
            <a:endParaRPr lang="pl-PL" dirty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270B0424-6E8E-4EAD-9CE4-67CBECEBD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34CBA49-8079-49D4-9256-83E1BC9FA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6188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302F5D4-6249-4157-AE6C-B61982B8A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AE1326-AAFF-4F2C-87C6-21DA0D19A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5A982BB-5FEF-43C2-928D-7CEB0B92C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09310DE-7DDB-49FF-8D87-6903A0B9B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2025-02-27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E199C4C-70C5-4863-AA48-9AE93FF7B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3AC0A77-7445-4A76-8655-B155D7944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605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FBD82A-2872-4996-BAC9-DBC8C7F22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732BE33-FB4C-4E80-88E4-838860054F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9EA70F7-32E8-41D3-B7F9-162AE7E5E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9AF71A4-A25F-46AC-8487-08931E3E0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6E3E-DEA8-4FC0-8369-4778453F4AF0}" type="datetimeFigureOut">
              <a:rPr lang="pl-PL" smtClean="0"/>
              <a:t>2025-02-27</a:t>
            </a:fld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08BC12C-0B16-42D0-A052-35AEB062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E1CAF8B-7911-4A4D-8028-EAF4B7C6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5084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D8825DA-2DB6-4E0A-8E20-59FCAC584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2322081-6C4E-4229-9691-5A33E9A50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15BCF0-CB95-45FA-979F-114DF05728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46E3E-DEA8-4FC0-8369-4778453F4AF0}" type="datetimeFigureOut">
              <a:rPr lang="pl-PL" smtClean="0"/>
              <a:t>2025-02-27</a:t>
            </a:fld>
            <a:endParaRPr lang="pl-PL" dirty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2A87875-8C6E-4F03-9DE0-4B0328E433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CFA1F63-1146-40A3-BF08-CB2F2BEFF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495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E646E3E-DEA8-4FC0-8369-4778453F4AF0}" type="datetimeFigureOut">
              <a:rPr lang="pl-PL" smtClean="0"/>
              <a:t>2025-02-27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3702835-DE41-4D4B-B862-CCC928ED49E4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638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m.sroka@ujd.edu.pl" TargetMode="External"/><Relationship Id="rId3" Type="http://schemas.openxmlformats.org/officeDocument/2006/relationships/image" Target="../media/image3.png"/><Relationship Id="rId7" Type="http://schemas.openxmlformats.org/officeDocument/2006/relationships/hyperlink" Target="mailto:j.skronska@ujd.edu.p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e.kuzior@ujd.edu.pl" TargetMode="External"/><Relationship Id="rId5" Type="http://schemas.openxmlformats.org/officeDocument/2006/relationships/hyperlink" Target="mailto:i.hepner-zybert@ujd.edu.pl" TargetMode="External"/><Relationship Id="rId4" Type="http://schemas.openxmlformats.org/officeDocument/2006/relationships/image" Target="../media/image4.png"/><Relationship Id="rId9" Type="http://schemas.openxmlformats.org/officeDocument/2006/relationships/hyperlink" Target="mailto:k.opara@ujd.edu.p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4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27016" y="1649922"/>
            <a:ext cx="107725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800" dirty="0" smtClean="0"/>
          </a:p>
          <a:p>
            <a:r>
              <a:rPr lang="pl-PL" sz="4800" dirty="0" smtClean="0"/>
              <a:t>MOŻLIWOŚCI POZYSKIWANIA GRANTÓW NAUKOWYCH Z FUNDUSZY KRAJOWYCH     I ZAGRANICZNYCH</a:t>
            </a:r>
          </a:p>
          <a:p>
            <a:endParaRPr lang="pl-PL" dirty="0" smtClean="0"/>
          </a:p>
          <a:p>
            <a:r>
              <a:rPr lang="pl-PL" sz="2400" dirty="0" smtClean="0"/>
              <a:t>Senat, 27.02.25</a:t>
            </a:r>
            <a:r>
              <a:rPr lang="pl-PL" dirty="0"/>
              <a:t> </a:t>
            </a:r>
            <a:r>
              <a:rPr lang="pl-PL" dirty="0" smtClean="0"/>
              <a:t>                                                                               opracował</a:t>
            </a:r>
            <a:r>
              <a:rPr lang="pl-PL" dirty="0"/>
              <a:t>: Dział Nauki i Projektów Naukowych</a:t>
            </a:r>
          </a:p>
          <a:p>
            <a:r>
              <a:rPr lang="pl-PL" dirty="0"/>
              <a:t>                                                                                                                                         Biuro Wsparcia Aplikacji Grantowych</a:t>
            </a:r>
          </a:p>
          <a:p>
            <a:r>
              <a:rPr lang="pl-PL" dirty="0"/>
              <a:t>                                                                                                                         </a:t>
            </a: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id:image002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/>
          <p:cNvSpPr/>
          <p:nvPr/>
        </p:nvSpPr>
        <p:spPr>
          <a:xfrm>
            <a:off x="3065417" y="923109"/>
            <a:ext cx="6679474" cy="24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9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Dofinansowano ze środków Ministra Nauki w ramach Programu „Regionalna inicjatywa doskonałości</a:t>
            </a:r>
            <a:r>
              <a:rPr lang="pl-PL" sz="9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85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4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27016" y="1649922"/>
            <a:ext cx="1077250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800" dirty="0"/>
          </a:p>
          <a:p>
            <a:r>
              <a:rPr lang="pl-PL" sz="4800" dirty="0"/>
              <a:t>GRANTY NAUKOWE </a:t>
            </a:r>
            <a:r>
              <a:rPr lang="pl-PL" sz="4800" dirty="0" smtClean="0"/>
              <a:t>REALIZOWANE ZE </a:t>
            </a:r>
            <a:r>
              <a:rPr lang="pl-PL" sz="4800" dirty="0"/>
              <a:t>ŚRODKÓW </a:t>
            </a:r>
            <a:r>
              <a:rPr lang="pl-PL" sz="4800" dirty="0" smtClean="0"/>
              <a:t>MIĘDZYNARODOWYCH</a:t>
            </a:r>
            <a:endParaRPr lang="pl-PL" sz="4800" dirty="0"/>
          </a:p>
          <a:p>
            <a:endParaRPr lang="pl-PL" sz="4800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id:image002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/>
          <p:cNvSpPr/>
          <p:nvPr/>
        </p:nvSpPr>
        <p:spPr>
          <a:xfrm>
            <a:off x="3065417" y="923109"/>
            <a:ext cx="6679474" cy="24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9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Dofinansowano ze środków Ministra Nauki w ramach Programu „Regionalna inicjatywa doskonałości</a:t>
            </a:r>
            <a:r>
              <a:rPr lang="pl-PL" sz="9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228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4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18308" y="1676048"/>
            <a:ext cx="1077250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2800" b="1" dirty="0">
                <a:solidFill>
                  <a:prstClr val="black"/>
                </a:solidFill>
              </a:rPr>
              <a:t>KANAŁY INFORMACYJNE BIURA WSPARCIA APLIKACJI GRANTOWYCH</a:t>
            </a:r>
          </a:p>
          <a:p>
            <a:pPr lvl="0"/>
            <a:endParaRPr lang="pl-PL" sz="2800" dirty="0">
              <a:solidFill>
                <a:prstClr val="black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400" dirty="0">
                <a:solidFill>
                  <a:prstClr val="black"/>
                </a:solidFill>
              </a:rPr>
              <a:t>STRONA INTERNETOWA </a:t>
            </a:r>
            <a:r>
              <a:rPr lang="pl-PL" sz="2400" dirty="0" smtClean="0">
                <a:solidFill>
                  <a:prstClr val="black"/>
                </a:solidFill>
              </a:rPr>
              <a:t>UJD (ZAKŁADKI: BIURO WSPARCIA APLIKACJI GRANTOWYCH ORAZ AKTUALNOŚCI I KOMUNIKATY)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pl-PL" sz="2400" dirty="0">
              <a:solidFill>
                <a:prstClr val="black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prstClr val="black"/>
                </a:solidFill>
              </a:rPr>
              <a:t>INFORMACJE MAILOWE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pl-PL" sz="2400" dirty="0" smtClean="0">
              <a:solidFill>
                <a:prstClr val="black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prstClr val="black"/>
                </a:solidFill>
              </a:rPr>
              <a:t>NEWSLETTER UJD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pl-PL" sz="2400" dirty="0" smtClean="0">
              <a:solidFill>
                <a:prstClr val="black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prstClr val="black"/>
                </a:solidFill>
              </a:rPr>
              <a:t>WEBINARIA/WARSZTATY</a:t>
            </a:r>
            <a:endParaRPr lang="pl-PL" sz="2400" dirty="0">
              <a:solidFill>
                <a:prstClr val="black"/>
              </a:solidFill>
            </a:endParaRP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id:image002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/>
          <p:cNvSpPr/>
          <p:nvPr/>
        </p:nvSpPr>
        <p:spPr>
          <a:xfrm>
            <a:off x="3065417" y="923109"/>
            <a:ext cx="6679474" cy="24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9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Dofinansowano ze środków Ministra Nauki w ramach Programu „Regionalna inicjatywa doskonałości</a:t>
            </a:r>
            <a:r>
              <a:rPr lang="pl-PL" sz="9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576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6833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0" y="1676048"/>
            <a:ext cx="11390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STRUKTURA </a:t>
            </a:r>
            <a:r>
              <a:rPr lang="pl-PL" sz="2800" b="1" dirty="0"/>
              <a:t>HORYZONTU </a:t>
            </a:r>
            <a:r>
              <a:rPr lang="pl-PL" sz="2800" b="1" dirty="0" smtClean="0"/>
              <a:t>EUROPA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2889567"/>
              </p:ext>
            </p:extLst>
          </p:nvPr>
        </p:nvGraphicFramePr>
        <p:xfrm>
          <a:off x="60959" y="2136941"/>
          <a:ext cx="1663339" cy="3748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339">
                  <a:extLst>
                    <a:ext uri="{9D8B030D-6E8A-4147-A177-3AD203B41FA5}">
                      <a16:colId xmlns:a16="http://schemas.microsoft.com/office/drawing/2014/main" val="1113777414"/>
                    </a:ext>
                  </a:extLst>
                </a:gridCol>
              </a:tblGrid>
              <a:tr h="859029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FILAR I</a:t>
                      </a:r>
                    </a:p>
                    <a:p>
                      <a:r>
                        <a:rPr lang="pl-PL" sz="1600" dirty="0" smtClean="0"/>
                        <a:t>Doskonała</a:t>
                      </a:r>
                      <a:r>
                        <a:rPr lang="pl-PL" sz="1600" baseline="0" dirty="0" smtClean="0"/>
                        <a:t> Na</a:t>
                      </a:r>
                      <a:r>
                        <a:rPr lang="pl-PL" sz="1600" dirty="0" smtClean="0"/>
                        <a:t>uka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167620"/>
                  </a:ext>
                </a:extLst>
              </a:tr>
              <a:tr h="12064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/>
                        <a:t>Europejska Rada ds. Badań Naukowych (ERC)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930034"/>
                  </a:ext>
                </a:extLst>
              </a:tr>
              <a:tr h="9280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/>
                        <a:t>Działania</a:t>
                      </a:r>
                      <a:r>
                        <a:rPr lang="pl-PL" sz="1400" b="1" baseline="0" dirty="0" smtClean="0"/>
                        <a:t> „Maria Skłodowska-Curie” (MSCA)</a:t>
                      </a:r>
                      <a:endParaRPr lang="pl-PL" sz="1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336400"/>
                  </a:ext>
                </a:extLst>
              </a:tr>
              <a:tr h="7545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/>
                        <a:t>Infrastruktura</a:t>
                      </a:r>
                      <a:r>
                        <a:rPr lang="pl-PL" sz="1400" b="1" baseline="0" dirty="0" smtClean="0"/>
                        <a:t> Badawcza (RI)</a:t>
                      </a:r>
                      <a:endParaRPr lang="pl-PL" sz="1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778582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749557"/>
              </p:ext>
            </p:extLst>
          </p:nvPr>
        </p:nvGraphicFramePr>
        <p:xfrm>
          <a:off x="1724300" y="2136944"/>
          <a:ext cx="5643150" cy="3754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3150">
                  <a:extLst>
                    <a:ext uri="{9D8B030D-6E8A-4147-A177-3AD203B41FA5}">
                      <a16:colId xmlns:a16="http://schemas.microsoft.com/office/drawing/2014/main" val="1270487827"/>
                    </a:ext>
                  </a:extLst>
                </a:gridCol>
              </a:tblGrid>
              <a:tr h="850096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FILAR II</a:t>
                      </a:r>
                    </a:p>
                    <a:p>
                      <a:r>
                        <a:rPr lang="pl-PL" sz="1600" dirty="0" smtClean="0"/>
                        <a:t>Globalne</a:t>
                      </a:r>
                      <a:r>
                        <a:rPr lang="pl-PL" sz="1600" baseline="0" dirty="0" smtClean="0"/>
                        <a:t> wyzwania i europejska konkurencja przemysłowa</a:t>
                      </a:r>
                      <a:endParaRPr lang="pl-PL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407738"/>
                  </a:ext>
                </a:extLst>
              </a:tr>
              <a:tr h="3749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/>
                        <a:t>Klaster 1 Zdrowie (CL1)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884852"/>
                  </a:ext>
                </a:extLst>
              </a:tr>
              <a:tr h="407184">
                <a:tc>
                  <a:txBody>
                    <a:bodyPr/>
                    <a:lstStyle/>
                    <a:p>
                      <a:r>
                        <a:rPr lang="pl-PL" sz="1400" b="1" dirty="0" smtClean="0"/>
                        <a:t>Klaster 2 Kultura, kreatywność i</a:t>
                      </a:r>
                      <a:r>
                        <a:rPr lang="pl-PL" sz="1400" b="1" baseline="0" dirty="0" smtClean="0"/>
                        <a:t> </a:t>
                      </a:r>
                      <a:r>
                        <a:rPr lang="pl-PL" sz="1400" b="1" dirty="0" smtClean="0"/>
                        <a:t>społeczeństwo</a:t>
                      </a:r>
                      <a:r>
                        <a:rPr lang="pl-PL" sz="1400" b="1" baseline="0" dirty="0" smtClean="0"/>
                        <a:t> </a:t>
                      </a:r>
                      <a:r>
                        <a:rPr lang="pl-PL" sz="1400" b="1" dirty="0" smtClean="0"/>
                        <a:t>integracyjne</a:t>
                      </a:r>
                      <a:r>
                        <a:rPr lang="pl-PL" sz="1400" b="1" baseline="0" dirty="0" smtClean="0"/>
                        <a:t> </a:t>
                      </a:r>
                      <a:r>
                        <a:rPr lang="pl-PL" sz="1400" b="1" dirty="0" smtClean="0"/>
                        <a:t>(CL2)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977962"/>
                  </a:ext>
                </a:extLst>
              </a:tr>
              <a:tr h="392759">
                <a:tc>
                  <a:txBody>
                    <a:bodyPr/>
                    <a:lstStyle/>
                    <a:p>
                      <a:r>
                        <a:rPr lang="pl-PL" sz="1400" b="1" dirty="0" smtClean="0"/>
                        <a:t>Klaster 3 Bezpieczeństwo cywilne</a:t>
                      </a:r>
                      <a:r>
                        <a:rPr lang="pl-PL" sz="1400" b="1" baseline="0" dirty="0" smtClean="0"/>
                        <a:t> na rzecz społeczeństwa (CL3)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4314457"/>
                  </a:ext>
                </a:extLst>
              </a:tr>
              <a:tr h="656086">
                <a:tc>
                  <a:txBody>
                    <a:bodyPr/>
                    <a:lstStyle/>
                    <a:p>
                      <a:r>
                        <a:rPr lang="pl-PL" sz="1400" b="1" baseline="0" dirty="0" smtClean="0"/>
                        <a:t>Klaster 4 Technologie cyfrowe, przemysł i przestrzeń   </a:t>
                      </a:r>
                    </a:p>
                    <a:p>
                      <a:r>
                        <a:rPr lang="pl-PL" sz="1400" b="1" baseline="0" dirty="0" smtClean="0"/>
                        <a:t>              kosmiczna (CL4)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748963"/>
                  </a:ext>
                </a:extLst>
              </a:tr>
              <a:tr h="406148">
                <a:tc>
                  <a:txBody>
                    <a:bodyPr/>
                    <a:lstStyle/>
                    <a:p>
                      <a:r>
                        <a:rPr lang="pl-PL" sz="1400" b="1" baseline="0" dirty="0" smtClean="0"/>
                        <a:t>Klaster 5 Klimat, energia, transport (CL5)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0122111"/>
                  </a:ext>
                </a:extLst>
              </a:tr>
              <a:tr h="667456">
                <a:tc>
                  <a:txBody>
                    <a:bodyPr/>
                    <a:lstStyle/>
                    <a:p>
                      <a:r>
                        <a:rPr lang="pl-PL" sz="1400" b="1" baseline="0" dirty="0" smtClean="0"/>
                        <a:t>Klaster 6 Żywność, biogospodarka, zasoby naturalne,  </a:t>
                      </a:r>
                    </a:p>
                    <a:p>
                      <a:r>
                        <a:rPr lang="pl-PL" sz="1400" b="1" baseline="0" dirty="0" smtClean="0"/>
                        <a:t>             rolnictwo i środowisko (CL6)</a:t>
                      </a:r>
                      <a:endParaRPr lang="pl-PL" sz="1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006728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1221047"/>
              </p:ext>
            </p:extLst>
          </p:nvPr>
        </p:nvGraphicFramePr>
        <p:xfrm>
          <a:off x="7367451" y="2136943"/>
          <a:ext cx="1793968" cy="3747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968">
                  <a:extLst>
                    <a:ext uri="{9D8B030D-6E8A-4147-A177-3AD203B41FA5}">
                      <a16:colId xmlns:a16="http://schemas.microsoft.com/office/drawing/2014/main" val="4208903974"/>
                    </a:ext>
                  </a:extLst>
                </a:gridCol>
              </a:tblGrid>
              <a:tr h="832680">
                <a:tc>
                  <a:txBody>
                    <a:bodyPr/>
                    <a:lstStyle/>
                    <a:p>
                      <a:r>
                        <a:rPr lang="pl-PL" sz="1600" dirty="0" smtClean="0"/>
                        <a:t>FILAR</a:t>
                      </a:r>
                      <a:r>
                        <a:rPr lang="pl-PL" sz="1600" baseline="0" dirty="0" smtClean="0"/>
                        <a:t> III</a:t>
                      </a:r>
                    </a:p>
                    <a:p>
                      <a:r>
                        <a:rPr lang="pl-PL" sz="1600" baseline="0" dirty="0" smtClean="0"/>
                        <a:t>Innowacyjna Europa</a:t>
                      </a:r>
                      <a:endParaRPr lang="pl-PL" sz="16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752025"/>
                  </a:ext>
                </a:extLst>
              </a:tr>
              <a:tr h="884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/>
                        <a:t>Europejska Rada ds. Innowacji (EIC)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393939"/>
                  </a:ext>
                </a:extLst>
              </a:tr>
              <a:tr h="884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/>
                        <a:t>Europejskie</a:t>
                      </a:r>
                      <a:r>
                        <a:rPr lang="pl-PL" sz="1400" b="1" baseline="0" dirty="0" smtClean="0"/>
                        <a:t> Ekosystemy Innowacji (EIE)</a:t>
                      </a:r>
                      <a:endParaRPr lang="pl-PL" sz="1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080694"/>
                  </a:ext>
                </a:extLst>
              </a:tr>
              <a:tr h="11465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/>
                        <a:t>Europejski Instytut Innowacji i Technologii (EIT)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5687565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572577"/>
              </p:ext>
            </p:extLst>
          </p:nvPr>
        </p:nvGraphicFramePr>
        <p:xfrm>
          <a:off x="9265920" y="2136941"/>
          <a:ext cx="2159726" cy="3754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726">
                  <a:extLst>
                    <a:ext uri="{9D8B030D-6E8A-4147-A177-3AD203B41FA5}">
                      <a16:colId xmlns:a16="http://schemas.microsoft.com/office/drawing/2014/main" val="3174500790"/>
                    </a:ext>
                  </a:extLst>
                </a:gridCol>
              </a:tblGrid>
              <a:tr h="8429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MISJE UE</a:t>
                      </a: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471809"/>
                  </a:ext>
                </a:extLst>
              </a:tr>
              <a:tr h="3207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/>
                        <a:t>Walka z rakiem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802203"/>
                  </a:ext>
                </a:extLst>
              </a:tr>
              <a:tr h="5452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/>
                        <a:t>Przystosowanie się do zmian klimatycznych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317878"/>
                  </a:ext>
                </a:extLst>
              </a:tr>
              <a:tr h="9566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/>
                        <a:t>Zdrowe oceany,</a:t>
                      </a:r>
                      <a:r>
                        <a:rPr lang="pl-PL" sz="1400" b="1" baseline="0" dirty="0" smtClean="0"/>
                        <a:t> morza, wody przybrzeżne i śródlądowe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481461"/>
                  </a:ext>
                </a:extLst>
              </a:tr>
              <a:tr h="5452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baseline="0" dirty="0" smtClean="0"/>
                        <a:t>Neutralne klimatycznie miasta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06671"/>
                  </a:ext>
                </a:extLst>
              </a:tr>
              <a:tr h="543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baseline="0" dirty="0" smtClean="0"/>
                        <a:t>Zdrowa gleba i żywność</a:t>
                      </a:r>
                      <a:endParaRPr lang="pl-PL" sz="1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550935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277345"/>
              </p:ext>
            </p:extLst>
          </p:nvPr>
        </p:nvGraphicFramePr>
        <p:xfrm>
          <a:off x="11120849" y="2136940"/>
          <a:ext cx="1071151" cy="3747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151">
                  <a:extLst>
                    <a:ext uri="{9D8B030D-6E8A-4147-A177-3AD203B41FA5}">
                      <a16:colId xmlns:a16="http://schemas.microsoft.com/office/drawing/2014/main" val="2904764429"/>
                    </a:ext>
                  </a:extLst>
                </a:gridCol>
              </a:tblGrid>
              <a:tr h="8480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EURATOM</a:t>
                      </a:r>
                    </a:p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3569808"/>
                  </a:ext>
                </a:extLst>
              </a:tr>
              <a:tr h="14499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/>
                        <a:t>Fussion</a:t>
                      </a:r>
                    </a:p>
                    <a:p>
                      <a:endParaRPr lang="pl-P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5756388"/>
                  </a:ext>
                </a:extLst>
              </a:tr>
              <a:tr h="14499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dirty="0" smtClean="0"/>
                        <a:t>Fission</a:t>
                      </a:r>
                    </a:p>
                    <a:p>
                      <a:endParaRPr lang="pl-PL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334236"/>
                  </a:ext>
                </a:extLst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679104"/>
              </p:ext>
            </p:extLst>
          </p:nvPr>
        </p:nvGraphicFramePr>
        <p:xfrm>
          <a:off x="5138057" y="5521235"/>
          <a:ext cx="2847703" cy="370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7703">
                  <a:extLst>
                    <a:ext uri="{9D8B030D-6E8A-4147-A177-3AD203B41FA5}">
                      <a16:colId xmlns:a16="http://schemas.microsoft.com/office/drawing/2014/main" val="3134042876"/>
                    </a:ext>
                  </a:extLst>
                </a:gridCol>
              </a:tblGrid>
              <a:tr h="370344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solidFill>
                            <a:schemeClr val="tx1"/>
                          </a:solidFill>
                        </a:rPr>
                        <a:t>Wspólne</a:t>
                      </a:r>
                      <a:r>
                        <a:rPr lang="pl-PL" sz="1400" baseline="0" dirty="0" smtClean="0">
                          <a:solidFill>
                            <a:schemeClr val="tx1"/>
                          </a:solidFill>
                        </a:rPr>
                        <a:t> Centrum Badawcze (JRC)</a:t>
                      </a:r>
                      <a:endParaRPr lang="pl-PL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898596"/>
                  </a:ext>
                </a:extLst>
              </a:tr>
            </a:tbl>
          </a:graphicData>
        </a:graphic>
      </p:graphicFrame>
      <p:sp>
        <p:nvSpPr>
          <p:cNvPr id="14" name="Znak plus 13"/>
          <p:cNvSpPr/>
          <p:nvPr/>
        </p:nvSpPr>
        <p:spPr>
          <a:xfrm>
            <a:off x="9052563" y="3762518"/>
            <a:ext cx="278674" cy="25229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5" name="Obraz 14" descr="cid:image001.png@01DB723F.43785FB0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az 15" descr="cid:image002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Prostokąt 11"/>
          <p:cNvSpPr/>
          <p:nvPr/>
        </p:nvSpPr>
        <p:spPr>
          <a:xfrm>
            <a:off x="3187339" y="984251"/>
            <a:ext cx="539828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Dofinansowano ze środków Ministra Nauki w ramach Programu „Regionalna inicjatywa doskonałości</a:t>
            </a:r>
            <a:r>
              <a:rPr lang="pl-PL" sz="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09047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34834" y="1667339"/>
            <a:ext cx="1219200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KONKRUSY W RAMACH HE BEZ OGRANICZEŃ OBSZARÓW BADAWCZYCH</a:t>
            </a:r>
            <a:endParaRPr lang="pl-P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Działania </a:t>
            </a:r>
            <a:r>
              <a:rPr lang="pl-PL" sz="2200" b="1" dirty="0">
                <a:latin typeface="Calibri" panose="020F0502020204030204" pitchFamily="34" charset="0"/>
                <a:cs typeface="Calibri" panose="020F0502020204030204" pitchFamily="34" charset="0"/>
              </a:rPr>
              <a:t>„Maria Skłodowska-Curie” (MSCA</a:t>
            </a:r>
            <a:r>
              <a:rPr lang="pl-PL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r>
              <a:rPr lang="pl-PL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Cofund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23.01.25 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24.06.25), Staff </a:t>
            </a:r>
            <a:r>
              <a:rPr lang="pl-PL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Exchanges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(27.03.25 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08.10.25) - projekty interdyscyplinarne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Europejska </a:t>
            </a:r>
            <a:r>
              <a:rPr lang="pl-PL" sz="2200" b="1" dirty="0">
                <a:latin typeface="Calibri" panose="020F0502020204030204" pitchFamily="34" charset="0"/>
                <a:cs typeface="Calibri" panose="020F0502020204030204" pitchFamily="34" charset="0"/>
              </a:rPr>
              <a:t>Rada ds. Badań Naukowych (</a:t>
            </a:r>
            <a:r>
              <a:rPr lang="pl-PL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ERC): </a:t>
            </a:r>
            <a:r>
              <a:rPr lang="pl-PL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Starting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Grant (od czerwca 2025), </a:t>
            </a:r>
            <a:r>
              <a:rPr lang="pl-PL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Consolidator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Grant 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od września 2025), Advanced Grant (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22.05.25 – 28.08.25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pl-PL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Synergy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Grant (od czerwca 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2025) - projekty interdyscyplinarne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o wysokim stopniu ryzyka naukowego</a:t>
            </a:r>
            <a:endParaRPr lang="pl-P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b="1" dirty="0">
                <a:latin typeface="Calibri" panose="020F0502020204030204" pitchFamily="34" charset="0"/>
                <a:cs typeface="Calibri" panose="020F0502020204030204" pitchFamily="34" charset="0"/>
              </a:rPr>
              <a:t>Europejska Rada ds. Innowacji (EIC): </a:t>
            </a:r>
            <a:r>
              <a:rPr lang="pl-PL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Pathfinder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Open 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(20.02.25 - 21.05.25)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Transition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 (22.04.25 – 17.09.25)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Accelerator (do 12.03.25 I etap/ do 01.10.25 II 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etap)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- projekty innowacyjne</a:t>
            </a:r>
            <a:endParaRPr lang="pl-PL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b="1" dirty="0">
                <a:latin typeface="Calibri" panose="020F0502020204030204" pitchFamily="34" charset="0"/>
                <a:cs typeface="Calibri" panose="020F0502020204030204" pitchFamily="34" charset="0"/>
              </a:rPr>
              <a:t>Europejskie Ekosystemy Innowacji (EIE): 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konkursy zogniskowane wokół tematyki tworzenia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, integracji oraz zwiększenia efektywności ekosystemów innowacji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różnych obszarów tematycznych, sektorowych oraz geograficznych</a:t>
            </a:r>
            <a:r>
              <a:rPr lang="pl-PL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. Przykładowy </a:t>
            </a:r>
            <a:r>
              <a:rPr lang="pl-PL" sz="2200" dirty="0">
                <a:latin typeface="Calibri" panose="020F0502020204030204" pitchFamily="34" charset="0"/>
                <a:cs typeface="Calibri" panose="020F0502020204030204" pitchFamily="34" charset="0"/>
              </a:rPr>
              <a:t>program: Expanding Academia-Enterprise Collaborations</a:t>
            </a:r>
          </a:p>
          <a:p>
            <a:endParaRPr lang="pl-PL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l-P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pl-PL" sz="2800" dirty="0" smtClean="0"/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cid:image002.png@01DB723F.43785FB0"/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Prostokąt 8"/>
          <p:cNvSpPr/>
          <p:nvPr/>
        </p:nvSpPr>
        <p:spPr>
          <a:xfrm>
            <a:off x="3283131" y="979467"/>
            <a:ext cx="51641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900" i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19497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4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34834" y="1667339"/>
            <a:ext cx="12192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KONKRUSY W RAMACH HE DEDYKOWANE KONKRETNYM OBSZAROM BADAWCZYM</a:t>
            </a:r>
            <a:endParaRPr lang="pl-PL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b="1" dirty="0" smtClean="0"/>
              <a:t>Działania </a:t>
            </a:r>
            <a:r>
              <a:rPr lang="pl-PL" sz="2200" b="1" dirty="0"/>
              <a:t>„Maria Skłodowska-Curie” (MSCA</a:t>
            </a:r>
            <a:r>
              <a:rPr lang="pl-PL" sz="2200" b="1" dirty="0" smtClean="0"/>
              <a:t>): </a:t>
            </a:r>
            <a:r>
              <a:rPr lang="pl-PL" sz="2200" dirty="0" err="1" smtClean="0"/>
              <a:t>Postdoctoral</a:t>
            </a:r>
            <a:r>
              <a:rPr lang="pl-PL" sz="2200" dirty="0" smtClean="0"/>
              <a:t> </a:t>
            </a:r>
            <a:r>
              <a:rPr lang="pl-PL" sz="2200" dirty="0" err="1" smtClean="0"/>
              <a:t>Fellowships</a:t>
            </a:r>
            <a:r>
              <a:rPr lang="pl-PL" sz="2200" dirty="0" smtClean="0"/>
              <a:t> (09.04.25 </a:t>
            </a:r>
            <a:r>
              <a:rPr lang="pl-PL" sz="2200" dirty="0"/>
              <a:t>– </a:t>
            </a:r>
            <a:r>
              <a:rPr lang="pl-PL" sz="2200" dirty="0" smtClean="0"/>
              <a:t>10.09.25), </a:t>
            </a:r>
            <a:r>
              <a:rPr lang="pl-PL" sz="2200" dirty="0" err="1" smtClean="0"/>
              <a:t>Doctoral</a:t>
            </a:r>
            <a:r>
              <a:rPr lang="pl-PL" sz="2200" dirty="0" smtClean="0"/>
              <a:t> Networks (28.05.25 </a:t>
            </a:r>
            <a:r>
              <a:rPr lang="pl-PL" sz="2200" dirty="0"/>
              <a:t>– </a:t>
            </a:r>
            <a:r>
              <a:rPr lang="pl-PL" sz="2200" dirty="0" smtClean="0"/>
              <a:t>25.11.25) - jeden </a:t>
            </a:r>
            <a:r>
              <a:rPr lang="pl-PL" sz="2200" dirty="0"/>
              <a:t>z ośmiu </a:t>
            </a:r>
            <a:r>
              <a:rPr lang="pl-PL" sz="2200" dirty="0" smtClean="0"/>
              <a:t>paneli</a:t>
            </a:r>
            <a:r>
              <a:rPr lang="pl-PL" sz="2200" dirty="0"/>
              <a:t>, tj.: </a:t>
            </a:r>
            <a:r>
              <a:rPr lang="pl-PL" sz="2200" dirty="0" smtClean="0"/>
              <a:t>chemia</a:t>
            </a:r>
            <a:r>
              <a:rPr lang="pl-PL" sz="2200" dirty="0"/>
              <a:t>, nauki </a:t>
            </a:r>
            <a:r>
              <a:rPr lang="pl-PL" sz="2200" dirty="0" smtClean="0"/>
              <a:t>społeczne i humanistyczne</a:t>
            </a:r>
            <a:r>
              <a:rPr lang="pl-PL" sz="2200" dirty="0"/>
              <a:t>, nauki ekonomiczne, </a:t>
            </a:r>
            <a:r>
              <a:rPr lang="pl-PL" sz="2200" dirty="0" smtClean="0"/>
              <a:t>informatyka </a:t>
            </a:r>
            <a:r>
              <a:rPr lang="pl-PL" sz="2200" dirty="0"/>
              <a:t>i inżynieria, </a:t>
            </a:r>
            <a:r>
              <a:rPr lang="pl-PL" sz="2200" dirty="0" smtClean="0"/>
              <a:t>nauki o środowisku </a:t>
            </a:r>
            <a:r>
              <a:rPr lang="pl-PL" sz="2200" dirty="0"/>
              <a:t>i </a:t>
            </a:r>
            <a:r>
              <a:rPr lang="pl-PL" sz="2200" dirty="0" smtClean="0"/>
              <a:t>Ziemi</a:t>
            </a:r>
            <a:r>
              <a:rPr lang="pl-PL" sz="2200" dirty="0"/>
              <a:t>, nauki o życiu, matematyka, </a:t>
            </a:r>
            <a:r>
              <a:rPr lang="pl-PL" sz="2200" dirty="0" smtClean="0"/>
              <a:t>fizyka</a:t>
            </a:r>
            <a:endParaRPr lang="pl-P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b="1" dirty="0" smtClean="0"/>
              <a:t>Europejska </a:t>
            </a:r>
            <a:r>
              <a:rPr lang="pl-PL" sz="2200" b="1" dirty="0"/>
              <a:t>Rada ds. Innowacji (EIC</a:t>
            </a:r>
            <a:r>
              <a:rPr lang="pl-PL" sz="2200" b="1" dirty="0" smtClean="0"/>
              <a:t>): </a:t>
            </a:r>
            <a:r>
              <a:rPr lang="pl-PL" sz="2200" dirty="0" smtClean="0"/>
              <a:t>Pathfinder </a:t>
            </a:r>
            <a:r>
              <a:rPr lang="pl-PL" sz="2200" dirty="0" err="1" smtClean="0"/>
              <a:t>Challenges</a:t>
            </a:r>
            <a:r>
              <a:rPr lang="pl-PL" sz="2200" dirty="0" smtClean="0"/>
              <a:t> </a:t>
            </a:r>
            <a:r>
              <a:rPr lang="pl-PL" sz="2200" dirty="0"/>
              <a:t>(28.07.25 - </a:t>
            </a:r>
            <a:r>
              <a:rPr lang="pl-PL" sz="2200" dirty="0" smtClean="0"/>
              <a:t>29.10.25) - szczegółowe konkursy z zakresu bioprodukcji opartej na roślinach, sztucznej inteligencji w diagnozie i leczeniu raka, robotyzacji w budownictwie, urządzeń do przetwarzania odpadów, produkcji paliw i materiałów odnawialnych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b="1" dirty="0"/>
              <a:t>Europejski Instytut Innowacji i Technologii (EIT): </a:t>
            </a:r>
            <a:r>
              <a:rPr lang="pl-PL" sz="2200" dirty="0" err="1" smtClean="0"/>
              <a:t>Jumpstarter</a:t>
            </a:r>
            <a:r>
              <a:rPr lang="pl-PL" sz="2200" dirty="0" smtClean="0"/>
              <a:t> </a:t>
            </a:r>
            <a:r>
              <a:rPr lang="pl-PL" sz="2200" dirty="0"/>
              <a:t>(12.02.25 - 02.04.25)</a:t>
            </a:r>
            <a:r>
              <a:rPr lang="pl-PL" sz="2200" dirty="0" smtClean="0"/>
              <a:t> - sektor </a:t>
            </a:r>
            <a:r>
              <a:rPr lang="pl-PL" sz="2200" dirty="0"/>
              <a:t>opieki zdrowotnej, rolno-spożywczy, surowcowy, energetyczny, mobilności miejskiej lub </a:t>
            </a:r>
            <a:r>
              <a:rPr lang="pl-PL" sz="2200" dirty="0" smtClean="0"/>
              <a:t>produkcyjny</a:t>
            </a:r>
            <a:endParaRPr lang="pl-P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 smtClean="0"/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id:image002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ostokąt 7"/>
          <p:cNvSpPr/>
          <p:nvPr/>
        </p:nvSpPr>
        <p:spPr>
          <a:xfrm>
            <a:off x="3222171" y="984251"/>
            <a:ext cx="535062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900" b="0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kumimoji="0" lang="pl-PL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3847999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4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34834" y="1667339"/>
            <a:ext cx="12192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KONKRUSY W RAMACH HE DEDYKOWANE KONKRETNYM OBSZAROM BADAWCZYM CD.</a:t>
            </a:r>
          </a:p>
          <a:p>
            <a:endParaRPr lang="pl-PL" sz="24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b="1" dirty="0" smtClean="0"/>
              <a:t>Infrastruktura </a:t>
            </a:r>
            <a:r>
              <a:rPr lang="pl-PL" sz="2200" b="1" dirty="0"/>
              <a:t>Badawcza (RI): </a:t>
            </a:r>
            <a:r>
              <a:rPr lang="pl-PL" sz="2200" dirty="0" smtClean="0"/>
              <a:t>szczegółowe </a:t>
            </a:r>
            <a:r>
              <a:rPr lang="pl-PL" sz="2200" dirty="0"/>
              <a:t>konkursy z </a:t>
            </a:r>
            <a:r>
              <a:rPr lang="pl-PL" sz="2200" dirty="0" smtClean="0"/>
              <a:t>dziedziny biofizyki, społeczeństwa obywatelskiego, infrastruktury krytycznej, nauk cyfrowych, infrastruktury, w tym e-infrastruktury i infrastruktury NMR, inżynierii i energii, nauk o środowisku i Ziemi, nauk o życiu, materiałoznawstwa i zaplecza analitycznego, matematyki i informatyki, nauk przyrodniczych, fizyki i astronomii, nauk społecznych i humanistycznych, miejskich systemów odwadniających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200" b="1" dirty="0"/>
              <a:t>Wspólne Centrum Badawcze (JRC): </a:t>
            </a:r>
            <a:r>
              <a:rPr lang="pl-PL" sz="2200" dirty="0"/>
              <a:t>dostęp do obiektów badawczych działających w obszarach bezpieczeństwa jądrowego (laboratoria Euratomu), chemii, nauk biologicznych/nauk o życiu, nauk fizycznych, technologii informacyjnych i komunikacyjnych, prognozowania</a:t>
            </a:r>
          </a:p>
          <a:p>
            <a:endParaRPr lang="pl-PL" sz="2400" dirty="0"/>
          </a:p>
          <a:p>
            <a:endParaRPr lang="pl-PL" sz="2400" dirty="0" smtClean="0"/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id:image002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ostokąt 7"/>
          <p:cNvSpPr/>
          <p:nvPr/>
        </p:nvSpPr>
        <p:spPr>
          <a:xfrm>
            <a:off x="3352800" y="984251"/>
            <a:ext cx="5220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l-PL" sz="900" i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542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4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34834" y="1667339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KONKRUSY W RAMACH HE DEDYKOWANE KONKRETNYM OBSZAROM </a:t>
            </a:r>
            <a:r>
              <a:rPr lang="pl-PL" sz="2800" b="1" dirty="0" smtClean="0"/>
              <a:t>BADAWCZYM CD.</a:t>
            </a:r>
          </a:p>
          <a:p>
            <a:endParaRPr lang="pl-PL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/>
              <a:t>II Filar: </a:t>
            </a:r>
            <a:r>
              <a:rPr lang="pl-PL" sz="2400" dirty="0" smtClean="0"/>
              <a:t>szczegółowe konkursy w ramach poszczególnych klastrów, w obszarach takich, jak zdrowie, </a:t>
            </a:r>
            <a:r>
              <a:rPr lang="pl-PL" sz="2400" dirty="0"/>
              <a:t>k</a:t>
            </a:r>
            <a:r>
              <a:rPr lang="pl-PL" sz="2400" dirty="0" smtClean="0"/>
              <a:t>ultura</a:t>
            </a:r>
            <a:r>
              <a:rPr lang="pl-PL" sz="2400" dirty="0"/>
              <a:t>, kreatywność i społeczeństwo </a:t>
            </a:r>
            <a:r>
              <a:rPr lang="pl-PL" sz="2400" dirty="0" smtClean="0"/>
              <a:t>integracyjne, bezpieczeństwo </a:t>
            </a:r>
            <a:r>
              <a:rPr lang="pl-PL" sz="2400" dirty="0"/>
              <a:t>cywilne na rzecz </a:t>
            </a:r>
            <a:r>
              <a:rPr lang="pl-PL" sz="2400" dirty="0" smtClean="0"/>
              <a:t>społeczeństwa, technologie </a:t>
            </a:r>
            <a:r>
              <a:rPr lang="pl-PL" sz="2400" dirty="0"/>
              <a:t>cyfrowe, przemysł i </a:t>
            </a:r>
            <a:r>
              <a:rPr lang="pl-PL" sz="2400" dirty="0" smtClean="0"/>
              <a:t>przestrzeń kosmiczna, klimat</a:t>
            </a:r>
            <a:r>
              <a:rPr lang="pl-PL" sz="2400" dirty="0"/>
              <a:t>, energia, </a:t>
            </a:r>
            <a:r>
              <a:rPr lang="pl-PL" sz="2400" dirty="0" smtClean="0"/>
              <a:t>transport, żywność</a:t>
            </a:r>
            <a:r>
              <a:rPr lang="pl-PL" sz="2400" dirty="0"/>
              <a:t>, biogospodarka, zasoby </a:t>
            </a:r>
            <a:r>
              <a:rPr lang="pl-PL" sz="2400" dirty="0" smtClean="0"/>
              <a:t>naturalne, rolnictwo </a:t>
            </a:r>
            <a:r>
              <a:rPr lang="pl-PL" sz="2400" dirty="0"/>
              <a:t>i </a:t>
            </a:r>
            <a:r>
              <a:rPr lang="pl-PL" sz="2400" dirty="0" smtClean="0"/>
              <a:t>środowisko, np. </a:t>
            </a:r>
            <a:r>
              <a:rPr lang="en-US" sz="2400" dirty="0"/>
              <a:t>Transforming Food Systems - reshaping food system interactions, fostering food innovations and empowering sustainable food </a:t>
            </a:r>
            <a:r>
              <a:rPr lang="en-US" sz="2400" dirty="0" smtClean="0"/>
              <a:t>choices</a:t>
            </a:r>
            <a:r>
              <a:rPr lang="pl-PL" sz="2400" dirty="0"/>
              <a:t>, Biodiversity and Transformative </a:t>
            </a:r>
            <a:r>
              <a:rPr lang="pl-PL" sz="2400" dirty="0" smtClean="0"/>
              <a:t>Change, </a:t>
            </a:r>
            <a:r>
              <a:rPr lang="en-US" sz="2400" dirty="0"/>
              <a:t>Development of next generation synthetic renewable fuel </a:t>
            </a:r>
            <a:r>
              <a:rPr lang="en-US" sz="2400" dirty="0" smtClean="0"/>
              <a:t>technologi</a:t>
            </a:r>
            <a:r>
              <a:rPr lang="pl-PL" sz="2400" dirty="0" smtClean="0"/>
              <a:t>es</a:t>
            </a:r>
            <a:endParaRPr lang="pl-PL" sz="2400" dirty="0"/>
          </a:p>
          <a:p>
            <a:endParaRPr lang="pl-PL" sz="2400" dirty="0" smtClean="0"/>
          </a:p>
          <a:p>
            <a:endParaRPr lang="pl-PL" sz="2400" dirty="0"/>
          </a:p>
          <a:p>
            <a:endParaRPr lang="pl-PL" sz="2400" dirty="0" smtClean="0"/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id:image002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ostokąt 7"/>
          <p:cNvSpPr/>
          <p:nvPr/>
        </p:nvSpPr>
        <p:spPr>
          <a:xfrm>
            <a:off x="3344091" y="984251"/>
            <a:ext cx="522870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l-PL" sz="900" i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09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4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34834" y="1667339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KONKRUSY W RAMACH HE DEDYKOWANE KONKRETNYM OBSZAROM </a:t>
            </a:r>
            <a:r>
              <a:rPr lang="pl-PL" sz="2800" b="1" dirty="0" smtClean="0"/>
              <a:t>BADAWCZYM CD.</a:t>
            </a:r>
          </a:p>
          <a:p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/>
              <a:t>Misje UE: </a:t>
            </a:r>
            <a:r>
              <a:rPr lang="pl-PL" sz="2400" dirty="0" smtClean="0"/>
              <a:t>szczegółowe konkursy w obszarze walki </a:t>
            </a:r>
            <a:r>
              <a:rPr lang="pl-PL" sz="2400" dirty="0"/>
              <a:t>z </a:t>
            </a:r>
            <a:r>
              <a:rPr lang="pl-PL" sz="2400" dirty="0" smtClean="0"/>
              <a:t>rakiem, przystosowania </a:t>
            </a:r>
            <a:r>
              <a:rPr lang="pl-PL" sz="2400" dirty="0"/>
              <a:t>się do zmian </a:t>
            </a:r>
            <a:r>
              <a:rPr lang="pl-PL" sz="2400" dirty="0" smtClean="0"/>
              <a:t>klimatycznych, zdrowych oceanów, mórz, wód przybrzeżnych </a:t>
            </a:r>
            <a:r>
              <a:rPr lang="pl-PL" sz="2400" dirty="0"/>
              <a:t>i </a:t>
            </a:r>
            <a:r>
              <a:rPr lang="pl-PL" sz="2400" dirty="0" smtClean="0"/>
              <a:t>śródlądowych, neutralnych </a:t>
            </a:r>
            <a:r>
              <a:rPr lang="pl-PL" sz="2400" dirty="0"/>
              <a:t>klimatycznie </a:t>
            </a:r>
            <a:r>
              <a:rPr lang="pl-PL" sz="2400" dirty="0" smtClean="0"/>
              <a:t>miast, zdrowej gleby </a:t>
            </a:r>
            <a:r>
              <a:rPr lang="pl-PL" sz="2400" dirty="0"/>
              <a:t>i </a:t>
            </a:r>
            <a:r>
              <a:rPr lang="pl-PL" sz="2400" dirty="0" smtClean="0"/>
              <a:t>żywności, np. </a:t>
            </a:r>
            <a:r>
              <a:rPr lang="en-US" sz="2400" dirty="0" smtClean="0"/>
              <a:t>Rethinking urban spaces towards climate ne</a:t>
            </a:r>
            <a:r>
              <a:rPr lang="pl-PL" sz="2400" dirty="0" smtClean="0"/>
              <a:t>utrality, Zero-pollution cities, </a:t>
            </a:r>
            <a:r>
              <a:rPr lang="en-US" sz="2400" dirty="0" smtClean="0"/>
              <a:t>Mobility Management Plans and Behavioural Chan</a:t>
            </a:r>
            <a:r>
              <a:rPr lang="pl-PL" sz="2400" dirty="0" smtClean="0"/>
              <a:t>ge, </a:t>
            </a:r>
            <a:r>
              <a:rPr lang="en-US" sz="2400" dirty="0" smtClean="0"/>
              <a:t>Integrated peri-urban areas in the transition towards climate neutralit</a:t>
            </a:r>
            <a:r>
              <a:rPr lang="pl-PL" sz="2400" dirty="0" smtClean="0"/>
              <a:t>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/>
              <a:t>EURATOM: </a:t>
            </a:r>
            <a:r>
              <a:rPr lang="pl-PL" sz="2400" dirty="0" smtClean="0"/>
              <a:t>Fusion (badania i rozwój w zakresie syntezy jądrowej), Fission (rozszczepienie jądrowe, bezpieczeństwo i ochrona przed promieniowaniem)</a:t>
            </a:r>
            <a:endParaRPr lang="pl-PL" sz="2400" dirty="0"/>
          </a:p>
          <a:p>
            <a:endParaRPr lang="pl-PL" sz="2400" dirty="0"/>
          </a:p>
          <a:p>
            <a:endParaRPr lang="pl-PL" sz="2800" dirty="0" smtClean="0"/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id:image002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ostokąt 7"/>
          <p:cNvSpPr/>
          <p:nvPr/>
        </p:nvSpPr>
        <p:spPr>
          <a:xfrm>
            <a:off x="3317966" y="984251"/>
            <a:ext cx="52548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l-PL" sz="900" i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6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4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34834" y="1667339"/>
            <a:ext cx="121920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INNE MIEDZYNARODOWE PROGRAMY GRANTOWE 2025</a:t>
            </a:r>
          </a:p>
          <a:p>
            <a:endParaRPr lang="pl-PL" sz="23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l-PL" sz="2300" b="1" dirty="0" smtClean="0"/>
              <a:t>Granty Wyszehradzkie: </a:t>
            </a:r>
            <a:r>
              <a:rPr lang="pl-PL" sz="2300" dirty="0" smtClean="0"/>
              <a:t>Visegrad Grants, Visegrad+ </a:t>
            </a:r>
            <a:r>
              <a:rPr lang="pl-PL" sz="2300" dirty="0" err="1" smtClean="0"/>
              <a:t>Grants</a:t>
            </a:r>
            <a:r>
              <a:rPr lang="pl-PL" sz="2300" dirty="0" smtClean="0"/>
              <a:t> - obszary tematyczne: kultura i wspólna tożsamość; edukacja i budowanie potencjału; innowacje, badania i rozwój, przedsiębiorczość; wartości demokratyczne i media; polityka publiczna i instytucjonalne partnerstwo; rozwój regionalny, środowisko i turystyka; projekty rozwoju społecznego, Strategic </a:t>
            </a:r>
            <a:r>
              <a:rPr lang="pl-PL" sz="2300" dirty="0" err="1" smtClean="0"/>
              <a:t>Grants</a:t>
            </a:r>
            <a:r>
              <a:rPr lang="pl-PL" sz="2300" dirty="0" smtClean="0"/>
              <a:t> - priorytety strategiczne: promowanie wolontariatu w regionie V4, promowanie wspólnych wartości, wspieranie współpracy w zakresie gospodarki wodnej i ochrony przeciwpowodziowej w regionie </a:t>
            </a:r>
            <a:r>
              <a:rPr lang="pl-PL" sz="2300" dirty="0"/>
              <a:t>(01.05.25 - 01.06.25/ 01.09.25 - 01.10.25)</a:t>
            </a:r>
            <a:endParaRPr lang="pl-PL" sz="2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b="1" dirty="0" smtClean="0"/>
              <a:t>Fundusze Szwajcarskie: </a:t>
            </a:r>
            <a:r>
              <a:rPr lang="en-US" sz="2300" dirty="0" smtClean="0"/>
              <a:t>CALL </a:t>
            </a:r>
            <a:r>
              <a:rPr lang="en-US" sz="2300" dirty="0"/>
              <a:t>2025 RESEARCH AND INNOVATION PROGRAMME, APPLIED </a:t>
            </a:r>
            <a:r>
              <a:rPr lang="en-US" sz="2300" dirty="0" smtClean="0"/>
              <a:t>RESE</a:t>
            </a:r>
            <a:r>
              <a:rPr lang="pl-PL" sz="2300" dirty="0" smtClean="0"/>
              <a:t>ARCH </a:t>
            </a:r>
            <a:r>
              <a:rPr lang="pl-PL" sz="2300" dirty="0"/>
              <a:t>(25.03.25 – </a:t>
            </a:r>
            <a:r>
              <a:rPr lang="pl-PL" sz="2300" dirty="0" smtClean="0"/>
              <a:t>26.05.25)</a:t>
            </a:r>
            <a:r>
              <a:rPr lang="pl-PL" sz="2300" dirty="0"/>
              <a:t> </a:t>
            </a:r>
            <a:r>
              <a:rPr lang="pl-PL" sz="2300" dirty="0" smtClean="0"/>
              <a:t>- badania przemysłowe oraz eksperymentalne prace rozwojowe</a:t>
            </a: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id:image002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ostokąt 7"/>
          <p:cNvSpPr/>
          <p:nvPr/>
        </p:nvSpPr>
        <p:spPr>
          <a:xfrm>
            <a:off x="3317966" y="984251"/>
            <a:ext cx="52548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l-PL" sz="900" i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887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4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34834" y="1667339"/>
            <a:ext cx="12192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INNE MIĘDZYNARODOWE PROGRAMY GRANTOWE 2025 CD.</a:t>
            </a:r>
          </a:p>
          <a:p>
            <a:endParaRPr lang="pl-PL" sz="24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b="1" dirty="0"/>
              <a:t>Polsko Niemiecka Fundacja na rzecz </a:t>
            </a:r>
            <a:r>
              <a:rPr lang="pl-PL" sz="2200" b="1" dirty="0" smtClean="0"/>
              <a:t>Nauki: </a:t>
            </a:r>
            <a:r>
              <a:rPr lang="pl-PL" sz="2200" dirty="0" smtClean="0"/>
              <a:t>Konkurs uproszczony</a:t>
            </a:r>
            <a:r>
              <a:rPr lang="pl-PL" sz="2200" dirty="0"/>
              <a:t> (01.02.25 - 15.05.25</a:t>
            </a:r>
            <a:r>
              <a:rPr lang="pl-PL" sz="2200" dirty="0" smtClean="0"/>
              <a:t>) – projekty innowacyjne</a:t>
            </a:r>
            <a:r>
              <a:rPr lang="pl-PL" sz="2200" dirty="0"/>
              <a:t>, o długofalowym </a:t>
            </a:r>
            <a:r>
              <a:rPr lang="pl-PL" sz="2200" dirty="0" smtClean="0"/>
              <a:t>działaniu, ukierunkowane na wypracowanie nowych modeli współpracy w obu krajach</a:t>
            </a:r>
            <a:endParaRPr lang="pl-PL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b="1" dirty="0" smtClean="0"/>
              <a:t>Wspólne projekty badawcze NAWA: </a:t>
            </a:r>
            <a:r>
              <a:rPr lang="pl-PL" sz="2200" dirty="0" smtClean="0"/>
              <a:t>Francja, Niemcy, Austria, Słowacja (od kwietnia 2025)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b="1" dirty="0" smtClean="0"/>
              <a:t>Program Fulbrighta: </a:t>
            </a:r>
            <a:r>
              <a:rPr lang="en-US" sz="2200" dirty="0" smtClean="0"/>
              <a:t>Fulbright </a:t>
            </a:r>
            <a:r>
              <a:rPr lang="en-US" sz="2200" dirty="0"/>
              <a:t>Junior Research </a:t>
            </a:r>
            <a:r>
              <a:rPr lang="en-US" sz="2200" dirty="0" smtClean="0"/>
              <a:t>Award</a:t>
            </a:r>
            <a:r>
              <a:rPr lang="pl-PL" sz="2200" dirty="0" smtClean="0"/>
              <a:t> </a:t>
            </a:r>
            <a:r>
              <a:rPr lang="pl-PL" sz="2200" dirty="0"/>
              <a:t>(11.02.25 - 05.09.25)</a:t>
            </a:r>
            <a:r>
              <a:rPr lang="pl-PL" sz="2200" dirty="0" smtClean="0"/>
              <a:t>, </a:t>
            </a:r>
            <a:r>
              <a:rPr lang="en-US" sz="2200" dirty="0" smtClean="0"/>
              <a:t>Fulbright </a:t>
            </a:r>
            <a:r>
              <a:rPr lang="en-US" sz="2200" dirty="0"/>
              <a:t>Senior </a:t>
            </a:r>
            <a:r>
              <a:rPr lang="en-US" sz="2200" dirty="0" smtClean="0"/>
              <a:t>Award</a:t>
            </a:r>
            <a:r>
              <a:rPr lang="pl-PL" sz="2200" dirty="0" smtClean="0"/>
              <a:t> </a:t>
            </a:r>
            <a:r>
              <a:rPr lang="pl-PL" sz="2200" dirty="0"/>
              <a:t>(11.02.25 - 09.06.25)</a:t>
            </a:r>
            <a:r>
              <a:rPr lang="pl-PL" sz="2200" dirty="0" smtClean="0"/>
              <a:t>, </a:t>
            </a:r>
            <a:r>
              <a:rPr lang="en-US" sz="2200" dirty="0" smtClean="0"/>
              <a:t>Fulbright </a:t>
            </a:r>
            <a:r>
              <a:rPr lang="en-US" sz="2200" dirty="0"/>
              <a:t>STEM Impact </a:t>
            </a:r>
            <a:r>
              <a:rPr lang="en-US" sz="2200" dirty="0" smtClean="0"/>
              <a:t>Award</a:t>
            </a:r>
            <a:r>
              <a:rPr lang="pl-PL" sz="2200" dirty="0" smtClean="0"/>
              <a:t> </a:t>
            </a:r>
            <a:r>
              <a:rPr lang="pl-PL" sz="2200" dirty="0"/>
              <a:t>(11.02.25 - </a:t>
            </a:r>
            <a:r>
              <a:rPr lang="pl-PL" sz="2200" dirty="0" smtClean="0"/>
              <a:t>19.05.25) - obszary badawcze STEM, tj. nauki inżynieryjno</a:t>
            </a:r>
            <a:r>
              <a:rPr lang="pl-PL" sz="2200" dirty="0"/>
              <a:t>-</a:t>
            </a:r>
            <a:r>
              <a:rPr lang="pl-PL" sz="2200" dirty="0" smtClean="0"/>
              <a:t>techniczne, ścisłe i przyrodnicze, </a:t>
            </a:r>
            <a:r>
              <a:rPr lang="en-US" sz="2200" dirty="0" smtClean="0"/>
              <a:t>Fulbright Schuman Award</a:t>
            </a:r>
            <a:r>
              <a:rPr lang="pl-PL" sz="2200" dirty="0"/>
              <a:t> (15.09.25 - 01.12.25</a:t>
            </a:r>
            <a:r>
              <a:rPr lang="pl-PL" sz="2200" dirty="0" smtClean="0"/>
              <a:t>) - obszary działania UE i NATO oraz stosunki USA/UE, </a:t>
            </a:r>
            <a:r>
              <a:rPr lang="en-US" sz="2200" dirty="0" smtClean="0"/>
              <a:t>Fulbright </a:t>
            </a:r>
            <a:r>
              <a:rPr lang="en-US" sz="2200" dirty="0"/>
              <a:t>Inter-Country Travel </a:t>
            </a:r>
            <a:r>
              <a:rPr lang="en-US" sz="2200" dirty="0" smtClean="0"/>
              <a:t>Grant</a:t>
            </a:r>
            <a:r>
              <a:rPr lang="pl-PL" sz="2200" dirty="0" smtClean="0"/>
              <a:t> </a:t>
            </a:r>
            <a:r>
              <a:rPr lang="pl-PL" sz="2200" dirty="0"/>
              <a:t>(01.10.24 – 01.06.25)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200" b="1" dirty="0" smtClean="0"/>
              <a:t>Fundacja Kościuszkowska: </a:t>
            </a:r>
            <a:r>
              <a:rPr lang="pl-PL" sz="2200" dirty="0"/>
              <a:t>Program Exchange to the </a:t>
            </a:r>
            <a:r>
              <a:rPr lang="pl-PL" sz="2200" dirty="0" smtClean="0"/>
              <a:t>US (od maja 2025)</a:t>
            </a:r>
            <a:endParaRPr lang="pl-PL" sz="2200" dirty="0"/>
          </a:p>
          <a:p>
            <a:endParaRPr lang="pl-PL" sz="2400" dirty="0" smtClean="0"/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id:image002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ostokąt 7"/>
          <p:cNvSpPr/>
          <p:nvPr/>
        </p:nvSpPr>
        <p:spPr>
          <a:xfrm>
            <a:off x="3317966" y="984251"/>
            <a:ext cx="52548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l-PL" sz="900" i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094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75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66056" y="1649458"/>
            <a:ext cx="107725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STRUKTURA JEDNOSTEK DZIAŁAJĄCYCH NA RZECZ </a:t>
            </a:r>
            <a:r>
              <a:rPr lang="pl-PL" sz="2800" b="1" dirty="0" smtClean="0"/>
              <a:t>PROJETU</a:t>
            </a:r>
          </a:p>
          <a:p>
            <a:endParaRPr lang="pl-PL" sz="2800" b="1" dirty="0"/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id:image002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/>
          <p:cNvSpPr/>
          <p:nvPr/>
        </p:nvSpPr>
        <p:spPr>
          <a:xfrm>
            <a:off x="3065417" y="923109"/>
            <a:ext cx="6679474" cy="24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9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Dofinansowano ze środków Ministra Nauki w ramach Programu „Regionalna inicjatywa doskonałości</a:t>
            </a:r>
            <a:r>
              <a:rPr lang="pl-PL" sz="9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273140"/>
              </p:ext>
            </p:extLst>
          </p:nvPr>
        </p:nvGraphicFramePr>
        <p:xfrm>
          <a:off x="566056" y="2086734"/>
          <a:ext cx="10990218" cy="259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0218">
                  <a:extLst>
                    <a:ext uri="{9D8B030D-6E8A-4147-A177-3AD203B41FA5}">
                      <a16:colId xmlns:a16="http://schemas.microsoft.com/office/drawing/2014/main" val="2014495893"/>
                    </a:ext>
                  </a:extLst>
                </a:gridCol>
              </a:tblGrid>
              <a:tr h="146503">
                <a:tc>
                  <a:txBody>
                    <a:bodyPr/>
                    <a:lstStyle/>
                    <a:p>
                      <a:pPr algn="ctr"/>
                      <a:r>
                        <a:rPr lang="pl-PL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Prorektor ds. Nauki i Badań Naukowych</a:t>
                      </a:r>
                      <a:endParaRPr lang="pl-PL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7732098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729250"/>
              </p:ext>
            </p:extLst>
          </p:nvPr>
        </p:nvGraphicFramePr>
        <p:xfrm>
          <a:off x="566055" y="2316163"/>
          <a:ext cx="10990220" cy="3657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495110">
                  <a:extLst>
                    <a:ext uri="{9D8B030D-6E8A-4147-A177-3AD203B41FA5}">
                      <a16:colId xmlns:a16="http://schemas.microsoft.com/office/drawing/2014/main" val="1793582146"/>
                    </a:ext>
                  </a:extLst>
                </a:gridCol>
                <a:gridCol w="5495110">
                  <a:extLst>
                    <a:ext uri="{9D8B030D-6E8A-4147-A177-3AD203B41FA5}">
                      <a16:colId xmlns:a16="http://schemas.microsoft.com/office/drawing/2014/main" val="32027351"/>
                    </a:ext>
                  </a:extLst>
                </a:gridCol>
              </a:tblGrid>
              <a:tr h="3579223">
                <a:tc>
                  <a:txBody>
                    <a:bodyPr/>
                    <a:lstStyle/>
                    <a:p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Biuro Wsparcia Aplikacji Grantowych:</a:t>
                      </a:r>
                    </a:p>
                    <a:p>
                      <a:endParaRPr lang="pl-PL" sz="9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wyszukiwanie</a:t>
                      </a:r>
                      <a:r>
                        <a:rPr lang="pl-PL" sz="9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ofert </a:t>
                      </a:r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rozpowszechnianie informacji o zewnętrznych źródłach finansowania</a:t>
                      </a:r>
                      <a:r>
                        <a:rPr lang="pl-PL" sz="9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wspierających działalność B+R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organizowanie spotkań informacyjnych, szkoleń i warsztatów  oraz udzielanie indywidualnych porad</a:t>
                      </a:r>
                      <a:r>
                        <a:rPr lang="pl-PL" sz="9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zakresie pozyskiwania środków i realizacji dofinansowanych projektów B+R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współpraca z wnioskodawcami projektów B+R podczas przygotowania</a:t>
                      </a:r>
                      <a:r>
                        <a:rPr lang="pl-PL" sz="9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części administracyjnej wniosków i budżetu projektu, weryfikacja wniosków pod kątem zgodności z regulaminami konkursów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wsparcie kierowników projektów w zakresie realizacji projektów B+R</a:t>
                      </a:r>
                    </a:p>
                    <a:p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kontakt:</a:t>
                      </a:r>
                    </a:p>
                    <a:p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ul. Waszyngtona 4/8, Częstochowa (budynek główny)</a:t>
                      </a:r>
                      <a:r>
                        <a:rPr lang="pl-PL" sz="9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pok. 116-118, I piętro</a:t>
                      </a:r>
                    </a:p>
                    <a:p>
                      <a:endParaRPr lang="pl-PL" sz="9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Biuro Wsparcia Aplikacji Grantowych</a:t>
                      </a:r>
                    </a:p>
                    <a:p>
                      <a:endParaRPr lang="pl-PL" sz="9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Projekty finansowane przez instytucje międzynarodowe</a:t>
                      </a:r>
                    </a:p>
                    <a:p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Izabela Hepner-Zybert – </a:t>
                      </a:r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i.hepner-zybert@ujd.edu.pl</a:t>
                      </a:r>
                      <a:endParaRPr lang="pl-PL" sz="9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Projekty finansowane przez instytucje krajowe</a:t>
                      </a:r>
                    </a:p>
                    <a:p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Ewelina Kuzior – </a:t>
                      </a:r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e.kuzior@ujd.edu.pl</a:t>
                      </a:r>
                      <a:endParaRPr lang="pl-PL" sz="9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9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Dział Nauki i Projektów Naukowych</a:t>
                      </a:r>
                    </a:p>
                    <a:p>
                      <a:endParaRPr lang="pl-PL" sz="9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Projekty finansowane przez instytucje krajowe</a:t>
                      </a:r>
                    </a:p>
                    <a:p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Justyna Skrońska – </a:t>
                      </a:r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7"/>
                        </a:rPr>
                        <a:t>j.skronska@ujd.edu.pl</a:t>
                      </a:r>
                      <a:endParaRPr lang="pl-PL" sz="9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9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Biuro </a:t>
                      </a:r>
                      <a:r>
                        <a:rPr lang="pl-PL" sz="9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Projektów Rozwojowych i Edukacyjnych</a:t>
                      </a:r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endParaRPr lang="pl-PL" sz="9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monitoring dostępnych dla uczelni środków na dofinansowanie projektów z funduszy unijnych</a:t>
                      </a:r>
                    </a:p>
                    <a:p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udzielanie jednostkom uczelni informacji o możliwościach realizacji projektów</a:t>
                      </a:r>
                    </a:p>
                    <a:p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weryfikacja pod względem formalnym składanych wniosków o dofinansowanie projektów</a:t>
                      </a:r>
                    </a:p>
                    <a:p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doradztwo w zakresie realizacji projektów, które uzyskały dofinansowanie z funduszy strukturalnych i inwestycyjnych</a:t>
                      </a:r>
                    </a:p>
                    <a:p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kontakt z Instytucjami zarządzającymi środkami unijnymi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pl-PL" sz="9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pl-PL" sz="9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kontakt:</a:t>
                      </a:r>
                    </a:p>
                    <a:p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ul. Waszyngtona 4/8, Częstochowa (budynek główny)</a:t>
                      </a:r>
                      <a:r>
                        <a:rPr lang="pl-PL" sz="9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pok. 425-426, IV piętro</a:t>
                      </a:r>
                    </a:p>
                    <a:p>
                      <a:endParaRPr lang="pl-PL" sz="9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Biuro </a:t>
                      </a:r>
                      <a:r>
                        <a:rPr lang="pl-PL" sz="9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Projektów Rozwojowych i Edukacyjnych</a:t>
                      </a:r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9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9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Marta Sroka - </a:t>
                      </a:r>
                      <a:r>
                        <a:rPr lang="pl-PL" sz="9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m.sroka@ujd.edu.pl</a:t>
                      </a:r>
                      <a:endParaRPr lang="pl-PL" sz="900" b="0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900" b="0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900" b="0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9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Kamila Opara - </a:t>
                      </a:r>
                      <a:r>
                        <a:rPr lang="pl-PL" sz="900" b="0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k.opara@ujd.edu.pl</a:t>
                      </a:r>
                      <a:endParaRPr lang="pl-PL" sz="900" b="0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900" b="0" i="0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9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9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endParaRPr lang="pl-PL" sz="9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l-PL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58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5239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4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34834" y="1667339"/>
            <a:ext cx="12192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INNE BIEŻĄCE KONKURSY MIĘDZYNARODOWE</a:t>
            </a:r>
          </a:p>
          <a:p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/>
              <a:t>Konkurs </a:t>
            </a:r>
            <a:r>
              <a:rPr lang="pl-PL" sz="2400" b="1" dirty="0"/>
              <a:t>partnerstwa ERA4Health (Fostering a European Research Area for </a:t>
            </a:r>
            <a:r>
              <a:rPr lang="pl-PL" sz="2400" b="1" dirty="0" err="1"/>
              <a:t>Health</a:t>
            </a:r>
            <a:r>
              <a:rPr lang="pl-PL" sz="2400" b="1" dirty="0" smtClean="0"/>
              <a:t>) </a:t>
            </a:r>
            <a:r>
              <a:rPr lang="pl-PL" sz="2400" dirty="0" smtClean="0"/>
              <a:t>(do 7 marca 2025) - choroby </a:t>
            </a:r>
            <a:r>
              <a:rPr lang="pl-PL" sz="2400" dirty="0"/>
              <a:t>sercowo-naczyniowe i </a:t>
            </a:r>
            <a:r>
              <a:rPr lang="pl-PL" sz="2400" dirty="0" smtClean="0"/>
              <a:t>współistniejące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/>
              <a:t>Konkurs </a:t>
            </a:r>
            <a:r>
              <a:rPr lang="pl-PL" sz="2400" b="1" dirty="0"/>
              <a:t>Narodowego Centrum Nauki/sieci EU Joint Programme – Neurodegenerative Disease Research (JPND</a:t>
            </a:r>
            <a:r>
              <a:rPr lang="pl-PL" sz="2400" b="1" dirty="0" smtClean="0"/>
              <a:t>)</a:t>
            </a:r>
            <a:r>
              <a:rPr lang="pl-PL" sz="2400" i="1" dirty="0" smtClean="0"/>
              <a:t> </a:t>
            </a:r>
            <a:r>
              <a:rPr lang="pl-PL" sz="2400" dirty="0"/>
              <a:t>(do </a:t>
            </a:r>
            <a:r>
              <a:rPr lang="pl-PL" sz="2400" dirty="0" smtClean="0"/>
              <a:t>4 </a:t>
            </a:r>
            <a:r>
              <a:rPr lang="pl-PL" sz="2400" dirty="0"/>
              <a:t>marca 2025) - </a:t>
            </a:r>
            <a:r>
              <a:rPr lang="pl-PL" sz="2400" dirty="0" smtClean="0"/>
              <a:t>choroby neurodegeneracyjne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/>
              <a:t>V </a:t>
            </a:r>
            <a:r>
              <a:rPr lang="pl-PL" sz="2400" b="1" dirty="0"/>
              <a:t>międzynarodowy konkurs w ramach Programu Neuron </a:t>
            </a:r>
            <a:r>
              <a:rPr lang="pl-PL" sz="2400" b="1" dirty="0" err="1"/>
              <a:t>Cofund</a:t>
            </a:r>
            <a:r>
              <a:rPr lang="pl-PL" sz="2400" b="1" dirty="0"/>
              <a:t> </a:t>
            </a:r>
            <a:r>
              <a:rPr lang="pl-PL" sz="2400" b="1" dirty="0" smtClean="0"/>
              <a:t>2 </a:t>
            </a:r>
            <a:r>
              <a:rPr lang="pl-PL" sz="2400" dirty="0"/>
              <a:t>(do </a:t>
            </a:r>
            <a:r>
              <a:rPr lang="pl-PL" sz="2400" dirty="0" smtClean="0"/>
              <a:t>6 </a:t>
            </a:r>
            <a:r>
              <a:rPr lang="pl-PL" sz="2400" dirty="0"/>
              <a:t>marca 2025) - </a:t>
            </a:r>
            <a:r>
              <a:rPr lang="pl-PL" sz="2400" dirty="0" smtClean="0"/>
              <a:t>obszar </a:t>
            </a:r>
            <a:r>
              <a:rPr lang="pl-PL" sz="2400" dirty="0"/>
              <a:t>neurobiologii, neurologii, </a:t>
            </a:r>
            <a:r>
              <a:rPr lang="pl-PL" sz="2400" dirty="0" smtClean="0"/>
              <a:t>psychiatrii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/>
              <a:t>Program </a:t>
            </a:r>
            <a:r>
              <a:rPr lang="pl-PL" sz="2400" b="1" dirty="0"/>
              <a:t>stypendialny L'Oréal S.A. i Organizacji Narodów Zjednoczonych do spraw Edukacji, Nauki i Kultury (UNESCO</a:t>
            </a:r>
            <a:r>
              <a:rPr lang="pl-PL" sz="2400" b="1" dirty="0" smtClean="0"/>
              <a:t>) </a:t>
            </a:r>
            <a:r>
              <a:rPr lang="pl-PL" sz="2400" dirty="0"/>
              <a:t>(do </a:t>
            </a:r>
            <a:r>
              <a:rPr lang="pl-PL" sz="2400" dirty="0" smtClean="0"/>
              <a:t>8 </a:t>
            </a:r>
            <a:r>
              <a:rPr lang="pl-PL" sz="2400" dirty="0"/>
              <a:t>marca 2025) </a:t>
            </a:r>
            <a:r>
              <a:rPr lang="pl-PL" sz="2400" dirty="0" smtClean="0"/>
              <a:t>- nauki </a:t>
            </a:r>
            <a:r>
              <a:rPr lang="pl-PL" sz="2400" dirty="0"/>
              <a:t>przyrodnicze, medyczne, rolnicze, ścisłe, </a:t>
            </a:r>
            <a:r>
              <a:rPr lang="pl-PL" sz="2400" dirty="0" smtClean="0"/>
              <a:t>inżynieryjno-techniczne</a:t>
            </a:r>
            <a:endParaRPr lang="pl-PL" sz="2400" dirty="0"/>
          </a:p>
          <a:p>
            <a:endParaRPr lang="pl-PL" sz="2400" dirty="0" smtClean="0"/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id:image002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ostokąt 7"/>
          <p:cNvSpPr/>
          <p:nvPr/>
        </p:nvSpPr>
        <p:spPr>
          <a:xfrm>
            <a:off x="3317966" y="984251"/>
            <a:ext cx="52548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l-PL" sz="900" i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3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4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-34834" y="1667339"/>
            <a:ext cx="12192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INNE BIEŻĄCE KONKURSY MIĘDZYNARODOWE CD.</a:t>
            </a:r>
          </a:p>
          <a:p>
            <a:endParaRPr lang="pl-PL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/>
              <a:t>Fundacja Trialect: </a:t>
            </a:r>
            <a:r>
              <a:rPr lang="pl-PL" sz="2400" dirty="0" smtClean="0"/>
              <a:t>certyfikowane stypendia kliniczne i badawcze z dziedziny nauk biomedycznych i opieki zdrowotnej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/>
              <a:t>Konkurs </a:t>
            </a:r>
            <a:r>
              <a:rPr lang="pl-PL" sz="2400" b="1" dirty="0" smtClean="0"/>
              <a:t>Organizacji </a:t>
            </a:r>
            <a:r>
              <a:rPr lang="pl-PL" sz="2400" b="1" dirty="0"/>
              <a:t>NATO ds. Nauki i Technologii (</a:t>
            </a:r>
            <a:r>
              <a:rPr lang="pl-PL" sz="2400" b="1" dirty="0" smtClean="0"/>
              <a:t>STO) </a:t>
            </a:r>
            <a:r>
              <a:rPr lang="pl-PL" sz="2400" dirty="0"/>
              <a:t>(do </a:t>
            </a:r>
            <a:r>
              <a:rPr lang="pl-PL" sz="2400" dirty="0" smtClean="0"/>
              <a:t>11 </a:t>
            </a:r>
            <a:r>
              <a:rPr lang="pl-PL" sz="2400" dirty="0"/>
              <a:t>marca 2025) </a:t>
            </a:r>
            <a:r>
              <a:rPr lang="pl-PL" sz="2400" dirty="0" smtClean="0"/>
              <a:t>- nauki ścisłe, technologia, inżynieria </a:t>
            </a:r>
            <a:r>
              <a:rPr lang="pl-PL" sz="2400" dirty="0"/>
              <a:t>i </a:t>
            </a:r>
            <a:r>
              <a:rPr lang="pl-PL" sz="2400" dirty="0" smtClean="0"/>
              <a:t>matematyka </a:t>
            </a:r>
            <a:r>
              <a:rPr lang="pl-PL" sz="2400" dirty="0"/>
              <a:t>(STEM</a:t>
            </a:r>
            <a:r>
              <a:rPr lang="pl-PL" sz="2400" dirty="0" smtClean="0"/>
              <a:t>) oraz nauki społeczne</a:t>
            </a: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id:image002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ostokąt 7"/>
          <p:cNvSpPr/>
          <p:nvPr/>
        </p:nvSpPr>
        <p:spPr>
          <a:xfrm>
            <a:off x="3317966" y="984251"/>
            <a:ext cx="52548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l-PL" sz="900" i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02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4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0" y="1676048"/>
            <a:ext cx="12192000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PODSUMOWANIE AKTYWNOŚCI - BIEŻĄCE I PLANOWANE INICJATYWY BIURA WSPARCIA APLIKACJI GRANTOWYCH</a:t>
            </a:r>
            <a:endParaRPr lang="pl-PL" sz="28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2200" dirty="0" smtClean="0"/>
              <a:t>BAZA OBSZARÓW BADAWCZYCH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2200" dirty="0" smtClean="0"/>
              <a:t>PROCEDURA APLIKACYJNA DLA WNIOSKÓW DO NCN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2200" dirty="0" smtClean="0"/>
              <a:t>PRZEWODNIK DLA OSÓB PRZYGOTOWUJĄCYCH WNIOSEK DO NCN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2200" dirty="0"/>
              <a:t>PRZEWODNIK DLA OSÓB </a:t>
            </a:r>
            <a:r>
              <a:rPr lang="pl-PL" sz="2200" dirty="0" smtClean="0"/>
              <a:t>REALIZUJĄCYCH PROJEKT NCN</a:t>
            </a:r>
            <a:endParaRPr lang="pl-PL" sz="22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2200" dirty="0" smtClean="0"/>
              <a:t>TEMATYCZNE SPOTKANIA INFORMACYJNE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2200" dirty="0" smtClean="0"/>
              <a:t>CYKL WARSZTATÓW DLA NAUKOWCÓW APLIKUJĄCYCH W KONKURSACH NCN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2200" dirty="0"/>
              <a:t>PROCEDURA </a:t>
            </a:r>
            <a:r>
              <a:rPr lang="pl-PL" sz="2200" dirty="0" smtClean="0"/>
              <a:t>APLIKACJNA DLA PROJEKTÓW MIĘDZYNARODOWYCH WRAZ Z FORMULARZEM </a:t>
            </a:r>
            <a:r>
              <a:rPr lang="pl-PL" sz="2200" dirty="0"/>
              <a:t>„ZGŁOŚ POMYSŁ NA PROJEKT</a:t>
            </a:r>
            <a:r>
              <a:rPr lang="pl-PL" sz="2200" dirty="0" smtClean="0"/>
              <a:t>”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l-PL" sz="2200" dirty="0" smtClean="0"/>
              <a:t>PRZYGOTOWANIE BAZY PARTNERÓW DO WSPÓŁPRACY W POSZCZEGÓLNYCH </a:t>
            </a:r>
            <a:r>
              <a:rPr lang="pl-PL" sz="2200" smtClean="0"/>
              <a:t>OBSZARACH BADAWCZYCH, </a:t>
            </a:r>
            <a:r>
              <a:rPr lang="pl-PL" sz="2200" dirty="0" smtClean="0"/>
              <a:t>MIN. W OPARCIU O SOJUSZ COLOURS</a:t>
            </a:r>
            <a:endParaRPr lang="pl-PL" sz="22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pl-PL" sz="2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pl-PL" sz="2800" dirty="0" smtClean="0"/>
          </a:p>
          <a:p>
            <a:endParaRPr lang="pl-PL" sz="28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pl-PL" sz="2800" dirty="0" smtClean="0"/>
          </a:p>
          <a:p>
            <a:endParaRPr lang="pl-PL" sz="4800" dirty="0"/>
          </a:p>
          <a:p>
            <a:endParaRPr lang="pl-PL" sz="4800" dirty="0" smtClean="0"/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id:image002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ostokąt 7"/>
          <p:cNvSpPr/>
          <p:nvPr/>
        </p:nvSpPr>
        <p:spPr>
          <a:xfrm>
            <a:off x="3335383" y="984251"/>
            <a:ext cx="523741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l-PL" sz="900" i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35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4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0" y="1676048"/>
            <a:ext cx="12192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pl-PL" sz="6000" dirty="0" smtClean="0">
              <a:solidFill>
                <a:prstClr val="black"/>
              </a:solidFill>
            </a:endParaRPr>
          </a:p>
          <a:p>
            <a:pPr lvl="0" algn="ctr"/>
            <a:endParaRPr lang="pl-PL" sz="6000" dirty="0">
              <a:solidFill>
                <a:prstClr val="black"/>
              </a:solidFill>
            </a:endParaRPr>
          </a:p>
          <a:p>
            <a:pPr lvl="0" algn="ctr"/>
            <a:r>
              <a:rPr lang="pl-PL" sz="6000" dirty="0" smtClean="0">
                <a:solidFill>
                  <a:prstClr val="black"/>
                </a:solidFill>
              </a:rPr>
              <a:t>Dziękujemy </a:t>
            </a:r>
            <a:r>
              <a:rPr lang="pl-PL" sz="6000" dirty="0">
                <a:solidFill>
                  <a:prstClr val="black"/>
                </a:solidFill>
              </a:rPr>
              <a:t>za uwagę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l-PL" sz="28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pl-PL" sz="2800" dirty="0" smtClean="0"/>
          </a:p>
          <a:p>
            <a:endParaRPr lang="pl-PL" sz="28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pl-PL" sz="2800" dirty="0" smtClean="0"/>
          </a:p>
          <a:p>
            <a:endParaRPr lang="pl-PL" sz="4800" dirty="0"/>
          </a:p>
          <a:p>
            <a:endParaRPr lang="pl-PL" sz="4800" dirty="0" smtClean="0"/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id:image002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rostokąt 7"/>
          <p:cNvSpPr/>
          <p:nvPr/>
        </p:nvSpPr>
        <p:spPr>
          <a:xfrm>
            <a:off x="3335383" y="984251"/>
            <a:ext cx="523741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l-PL" sz="900" i="1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Dofinansowano ze środków Ministra Nauki w ramach Programu „Regionalna inicjatywa doskonałości</a:t>
            </a:r>
            <a:r>
              <a:rPr lang="pl-PL" sz="900" kern="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21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4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27016" y="1649922"/>
            <a:ext cx="10772503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00" dirty="0"/>
              <a:t>Środki pozyskane w ostatnich 5 latach przez UJD na projekty naukowo - badawcze z Narodowego Centrum Nauki, Narodowego Centrum Badań i Rozwoju i </a:t>
            </a:r>
            <a:r>
              <a:rPr lang="pl-PL" sz="2300" dirty="0" err="1" smtClean="0"/>
              <a:t>MNiSW</a:t>
            </a:r>
            <a:r>
              <a:rPr lang="pl-PL" sz="2300" dirty="0"/>
              <a:t> </a:t>
            </a:r>
            <a:r>
              <a:rPr lang="pl-PL" sz="2300" dirty="0" smtClean="0"/>
              <a:t>to  </a:t>
            </a:r>
            <a:r>
              <a:rPr lang="pl-PL" sz="2300" b="1" dirty="0"/>
              <a:t>28.883.407 </a:t>
            </a:r>
            <a:r>
              <a:rPr lang="pl-PL" sz="2300" b="1" dirty="0" smtClean="0"/>
              <a:t>zł. (łącznie 53 projekty):</a:t>
            </a:r>
            <a:endParaRPr lang="pl-PL" sz="2300" dirty="0"/>
          </a:p>
          <a:p>
            <a:r>
              <a:rPr lang="pl-PL" sz="2300" dirty="0"/>
              <a:t> </a:t>
            </a:r>
          </a:p>
          <a:p>
            <a:r>
              <a:rPr lang="pl-PL" sz="2300" dirty="0"/>
              <a:t>WNŚPT – </a:t>
            </a:r>
            <a:r>
              <a:rPr lang="pl-PL" sz="2300" dirty="0" smtClean="0"/>
              <a:t>32 projekty</a:t>
            </a:r>
            <a:endParaRPr lang="pl-PL" sz="2300" dirty="0"/>
          </a:p>
          <a:p>
            <a:r>
              <a:rPr lang="pl-PL" sz="2300" dirty="0"/>
              <a:t>WH – </a:t>
            </a:r>
            <a:r>
              <a:rPr lang="pl-PL" sz="2300" dirty="0" smtClean="0"/>
              <a:t>6 projektów</a:t>
            </a:r>
            <a:endParaRPr lang="pl-PL" sz="2300" dirty="0"/>
          </a:p>
          <a:p>
            <a:r>
              <a:rPr lang="pl-PL" sz="2300" dirty="0" err="1"/>
              <a:t>WPiE</a:t>
            </a:r>
            <a:r>
              <a:rPr lang="pl-PL" sz="2300" dirty="0"/>
              <a:t> – </a:t>
            </a:r>
            <a:r>
              <a:rPr lang="pl-PL" sz="2300" dirty="0" smtClean="0"/>
              <a:t>5 projektów</a:t>
            </a:r>
            <a:endParaRPr lang="pl-PL" sz="2300" dirty="0"/>
          </a:p>
          <a:p>
            <a:r>
              <a:rPr lang="pl-PL" sz="2300" dirty="0"/>
              <a:t>CM – </a:t>
            </a:r>
            <a:r>
              <a:rPr lang="pl-PL" sz="2300" dirty="0" smtClean="0"/>
              <a:t>4 projekty</a:t>
            </a:r>
            <a:endParaRPr lang="pl-PL" sz="2300" dirty="0"/>
          </a:p>
          <a:p>
            <a:r>
              <a:rPr lang="pl-PL" sz="2300" dirty="0"/>
              <a:t>WNS – </a:t>
            </a:r>
            <a:r>
              <a:rPr lang="pl-PL" sz="2300" dirty="0" smtClean="0"/>
              <a:t>4 projekty</a:t>
            </a:r>
            <a:endParaRPr lang="pl-PL" sz="2300" dirty="0"/>
          </a:p>
          <a:p>
            <a:r>
              <a:rPr lang="pl-PL" sz="2300" dirty="0"/>
              <a:t>Biblioteka – </a:t>
            </a:r>
            <a:r>
              <a:rPr lang="pl-PL" sz="2300" dirty="0" smtClean="0"/>
              <a:t>1 projekt</a:t>
            </a:r>
            <a:endParaRPr lang="pl-PL" sz="2300" dirty="0"/>
          </a:p>
          <a:p>
            <a:r>
              <a:rPr lang="pl-PL" sz="2300" dirty="0"/>
              <a:t>UCKU – </a:t>
            </a:r>
            <a:r>
              <a:rPr lang="pl-PL" sz="2300" dirty="0" smtClean="0"/>
              <a:t>1 projekt</a:t>
            </a:r>
            <a:endParaRPr lang="pl-PL" sz="2300" dirty="0"/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id:image002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/>
          <p:cNvSpPr/>
          <p:nvPr/>
        </p:nvSpPr>
        <p:spPr>
          <a:xfrm>
            <a:off x="3065417" y="923109"/>
            <a:ext cx="6679474" cy="24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9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Dofinansowano ze środków Ministra Nauki w ramach Programu „Regionalna inicjatywa doskonałości</a:t>
            </a:r>
            <a:r>
              <a:rPr lang="pl-PL" sz="9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875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4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27016" y="1649922"/>
            <a:ext cx="10772503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4800" dirty="0" smtClean="0"/>
          </a:p>
          <a:p>
            <a:r>
              <a:rPr lang="pl-PL" sz="4800" dirty="0" smtClean="0"/>
              <a:t>GRANTY NAUKOWE REALIZOWANE </a:t>
            </a:r>
          </a:p>
          <a:p>
            <a:r>
              <a:rPr lang="pl-PL" sz="4800" dirty="0" smtClean="0"/>
              <a:t>ZE ŚRODKÓW KRAJOWYCH</a:t>
            </a:r>
          </a:p>
          <a:p>
            <a:endParaRPr lang="pl-PL" sz="4800" dirty="0" smtClean="0"/>
          </a:p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                                                                                                                     </a:t>
            </a:r>
            <a:endParaRPr lang="pl-PL" dirty="0"/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id:image002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/>
          <p:cNvSpPr/>
          <p:nvPr/>
        </p:nvSpPr>
        <p:spPr>
          <a:xfrm>
            <a:off x="3065417" y="923109"/>
            <a:ext cx="6679474" cy="24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9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Dofinansowano ze środków Ministra Nauki w ramach Programu „Regionalna inicjatywa doskonałości</a:t>
            </a:r>
            <a:r>
              <a:rPr lang="pl-PL" sz="9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33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4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27016" y="1649922"/>
            <a:ext cx="1077250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NARODOWE CENTRUM NAUKI (NCN)</a:t>
            </a:r>
          </a:p>
          <a:p>
            <a:endParaRPr lang="pl-PL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b="1" dirty="0" smtClean="0"/>
              <a:t>SONATINA </a:t>
            </a:r>
            <a:r>
              <a:rPr lang="pl-PL" sz="2400" dirty="0" smtClean="0"/>
              <a:t>– </a:t>
            </a:r>
            <a:r>
              <a:rPr lang="pl-PL" sz="2400" dirty="0"/>
              <a:t>konkurs na projekty badawcze, których celem jest wsparcie młodych badaczy poprzez możliwość pełnoetatowego zatrudnienia, prowadzenia badań w Polsce i możliwość realizacji stażu zagranicznego. Nabór wniosków trwa do 17 marca </a:t>
            </a:r>
            <a:r>
              <a:rPr lang="pl-PL" sz="2400" dirty="0" smtClean="0"/>
              <a:t>br.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400" b="1" dirty="0" smtClean="0"/>
              <a:t>SHENG</a:t>
            </a:r>
            <a:r>
              <a:rPr lang="pl-PL" sz="2400" dirty="0" smtClean="0"/>
              <a:t> </a:t>
            </a:r>
            <a:r>
              <a:rPr lang="pl-PL" sz="2400" dirty="0"/>
              <a:t>– międzynarodowy konkurs na polsko-chińskie projekty badawcze. Nabór wniosków trwa do 17 marca </a:t>
            </a:r>
            <a:r>
              <a:rPr lang="pl-PL" sz="2400" dirty="0" smtClean="0"/>
              <a:t>br.</a:t>
            </a: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id:image002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/>
          <p:cNvSpPr/>
          <p:nvPr/>
        </p:nvSpPr>
        <p:spPr>
          <a:xfrm>
            <a:off x="3065417" y="923109"/>
            <a:ext cx="6679474" cy="24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9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Dofinansowano ze środków Ministra Nauki w ramach Programu „Regionalna inicjatywa doskonałości</a:t>
            </a:r>
            <a:r>
              <a:rPr lang="pl-PL" sz="9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39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4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27016" y="1649922"/>
            <a:ext cx="1077250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NARODOWE CENTRUM NAUKI (NCN) CD.</a:t>
            </a:r>
            <a:endParaRPr lang="pl-PL" sz="2800" b="1" dirty="0"/>
          </a:p>
          <a:p>
            <a:r>
              <a:rPr lang="pl-PL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/>
              <a:t>MINIATURA</a:t>
            </a:r>
            <a:r>
              <a:rPr lang="pl-PL" sz="2400" dirty="0" smtClean="0"/>
              <a:t> </a:t>
            </a:r>
            <a:r>
              <a:rPr lang="pl-PL" sz="2400" dirty="0"/>
              <a:t>– konkurs na pojedyncze działania naukowe, dla osób, które uzyskały stopień doktora nie wcześniej niż 1 stycznia 2013 r. Nabór wniosków trwa do 31 lipca br.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/>
              <a:t>PRELUDIUM</a:t>
            </a:r>
            <a:r>
              <a:rPr lang="pl-PL" sz="2400" dirty="0" smtClean="0"/>
              <a:t> </a:t>
            </a:r>
            <a:r>
              <a:rPr lang="pl-PL" sz="2400" dirty="0"/>
              <a:t>– konkurs na projekty badawcze realizowane przez osoby nie posiadające stopnia naukowego doktora. Nabór wniosków w terminie 17 marca – 17 czerwca br.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/>
              <a:t>OPUS</a:t>
            </a:r>
            <a:r>
              <a:rPr lang="pl-PL" sz="2400" dirty="0"/>
              <a:t> – konkurs na projekty badawcze otwarty dla naukowców na wszystkich etapach kariery naukowej. Nabór wniosków w terminie 17 marca – 17 czerwca br.</a:t>
            </a:r>
            <a:r>
              <a:rPr lang="pl-PL" sz="2400" dirty="0" smtClean="0"/>
              <a:t>                                                                                                                         </a:t>
            </a:r>
            <a:endParaRPr lang="pl-PL" sz="2400" dirty="0"/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id:image002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/>
          <p:cNvSpPr/>
          <p:nvPr/>
        </p:nvSpPr>
        <p:spPr>
          <a:xfrm>
            <a:off x="3065417" y="923109"/>
            <a:ext cx="6679474" cy="24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9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Dofinansowano ze środków Ministra Nauki w ramach Programu „Regionalna inicjatywa doskonałości</a:t>
            </a:r>
            <a:r>
              <a:rPr lang="pl-PL" sz="9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9741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4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27016" y="1649922"/>
            <a:ext cx="1077250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AGENCJA BADAŃ MEDYCZNYCH</a:t>
            </a:r>
          </a:p>
          <a:p>
            <a:endParaRPr lang="pl-PL" sz="2800" b="1" dirty="0" smtClean="0"/>
          </a:p>
          <a:p>
            <a:endParaRPr lang="pl-PL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 smtClean="0"/>
              <a:t>TRANSMED </a:t>
            </a:r>
            <a:r>
              <a:rPr lang="pl-PL" sz="2400" b="1" dirty="0"/>
              <a:t>I </a:t>
            </a:r>
            <a:r>
              <a:rPr lang="pl-PL" sz="2400" dirty="0"/>
              <a:t>– konkurs na rozwój projektów badawczo-rozwojowych z obszaru medycyny translacyjnej. Nabór wniosków w terminie marzec – czerwiec </a:t>
            </a:r>
            <a:r>
              <a:rPr lang="pl-PL" sz="2400" dirty="0" smtClean="0"/>
              <a:t>br.</a:t>
            </a: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id:image002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/>
          <p:cNvSpPr/>
          <p:nvPr/>
        </p:nvSpPr>
        <p:spPr>
          <a:xfrm>
            <a:off x="3065417" y="923109"/>
            <a:ext cx="6679474" cy="24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9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Dofinansowano ze środków Ministra Nauki w ramach Programu „Regionalna inicjatywa doskonałości</a:t>
            </a:r>
            <a:r>
              <a:rPr lang="pl-PL" sz="9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6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2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27016" y="1649922"/>
            <a:ext cx="1077250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FUNDACJA NA RZECZ NAUKI POLSKIEJ (FNP)</a:t>
            </a:r>
            <a:endParaRPr lang="pl-PL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b="1" dirty="0" smtClean="0"/>
              <a:t>MONOGRAFIE </a:t>
            </a:r>
            <a:r>
              <a:rPr lang="pl-PL" sz="2300" b="1" dirty="0"/>
              <a:t>FNP </a:t>
            </a:r>
            <a:r>
              <a:rPr lang="pl-PL" sz="2300" dirty="0"/>
              <a:t>– program finansujący wydanie wyłanianych w konkursie, oryginalnych i wcześniej niepublikowanych prac z zakresu nauk humanistycznych i społecznych. Termin składania aplikacji to 28 kwietnia br. </a:t>
            </a:r>
            <a:endParaRPr lang="pl-PL" sz="23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b="1" dirty="0"/>
              <a:t>FENG 2.1 </a:t>
            </a:r>
            <a:r>
              <a:rPr lang="pl-PL" sz="2300" dirty="0"/>
              <a:t>– finansowanie powstania lub rozwoju wyspecjalizowanych, wiodących w skali światowej zespołów i organizacji badawczych, w których możliwe będzie osiągnięcie doskonałości naukowej i międzynarodowej konkurencyjności badań. Nabór wniosków w terminie 22 kwietnia – 12 maja br.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300" b="1" dirty="0"/>
              <a:t>FENG 2.7 </a:t>
            </a:r>
            <a:r>
              <a:rPr lang="pl-PL" sz="2300" dirty="0"/>
              <a:t>– celem projektów jest weryfikacja hipotez badawczych i potencjału wdrożeniowego wyników uzyskanych w toku realizacji innych projektów pod kątem zastosowania ich w praktyce, efektywnego transferu wiedzy, bądź założenia spółki technologicznej. Nabór styczeń – luty 2026 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/>
          </a:p>
          <a:p>
            <a:r>
              <a:rPr lang="pl-PL" sz="2400" dirty="0"/>
              <a:t> </a:t>
            </a: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id:image002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/>
          <p:cNvSpPr/>
          <p:nvPr/>
        </p:nvSpPr>
        <p:spPr>
          <a:xfrm>
            <a:off x="3065417" y="923109"/>
            <a:ext cx="6679474" cy="24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9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Dofinansowano ze środków Ministra Nauki w ramach Programu „Regionalna inicjatywa doskonałości</a:t>
            </a:r>
            <a:r>
              <a:rPr lang="pl-PL" sz="9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08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F8B1C5-7C9F-4E2C-B534-651A44F307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4163C15-7D4F-4AB8-8793-C059D3881E2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D181C203-A26B-429B-91CC-E5E9611ED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4" y="0"/>
            <a:ext cx="12261668" cy="685800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27016" y="1649922"/>
            <a:ext cx="1077250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INSTYTUT BIOLOGII DOŚWIADCZALNEJ IM. MARCELEGO NENCKIEGO PAN</a:t>
            </a:r>
          </a:p>
          <a:p>
            <a:endParaRPr lang="pl-PL" sz="2800" b="1" dirty="0" smtClean="0"/>
          </a:p>
          <a:p>
            <a:endParaRPr lang="pl-PL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400" b="1" dirty="0" smtClean="0"/>
              <a:t>SPARK </a:t>
            </a:r>
            <a:r>
              <a:rPr lang="pl-PL" sz="2400" b="1" dirty="0"/>
              <a:t>Poland </a:t>
            </a:r>
            <a:r>
              <a:rPr lang="pl-PL" sz="2400" dirty="0"/>
              <a:t>– program mentoringowy dla zespołów naukowych, które mają pomysł na nową terapię, potencjalny lek, szczepionkę, test diagnostyczny lub inny wyrób medyczny. Nabór trwa do 20 marca br. Projekt finansowany przez </a:t>
            </a:r>
            <a:r>
              <a:rPr lang="pl-PL" sz="2400" dirty="0" err="1" smtClean="0"/>
              <a:t>MNiSW</a:t>
            </a:r>
            <a:r>
              <a:rPr lang="pl-PL" sz="2400" dirty="0" smtClean="0"/>
              <a:t>.</a:t>
            </a:r>
          </a:p>
        </p:txBody>
      </p:sp>
      <p:pic>
        <p:nvPicPr>
          <p:cNvPr id="6" name="Obraz 5" descr="cid:image001.png@01DB723F.43785FB0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531" y="393470"/>
            <a:ext cx="2164080" cy="636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cid:image002.png@01DB723F.43785FB0"/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610" y="439508"/>
            <a:ext cx="1471749" cy="5447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Prostokąt 9"/>
          <p:cNvSpPr/>
          <p:nvPr/>
        </p:nvSpPr>
        <p:spPr>
          <a:xfrm>
            <a:off x="3065417" y="923109"/>
            <a:ext cx="6679474" cy="24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9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Dofinansowano ze środków Ministra Nauki w ramach Programu „Regionalna inicjatywa doskonałości</a:t>
            </a:r>
            <a:r>
              <a:rPr lang="pl-PL" sz="9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137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on (sala konferencyjna)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Override1.xml><?xml version="1.0" encoding="utf-8"?>
<a:themeOverride xmlns:a="http://schemas.openxmlformats.org/drawingml/2006/main">
  <a:clrScheme name="Ion Boardroom">
    <a:dk1>
      <a:sysClr val="windowText" lastClr="000000"/>
    </a:dk1>
    <a:lt1>
      <a:sysClr val="window" lastClr="FFFFFF"/>
    </a:lt1>
    <a:dk2>
      <a:srgbClr val="3B3059"/>
    </a:dk2>
    <a:lt2>
      <a:srgbClr val="EBEBEB"/>
    </a:lt2>
    <a:accent1>
      <a:srgbClr val="B31166"/>
    </a:accent1>
    <a:accent2>
      <a:srgbClr val="E33D6F"/>
    </a:accent2>
    <a:accent3>
      <a:srgbClr val="E45F3C"/>
    </a:accent3>
    <a:accent4>
      <a:srgbClr val="E9943A"/>
    </a:accent4>
    <a:accent5>
      <a:srgbClr val="9B6BF2"/>
    </a:accent5>
    <a:accent6>
      <a:srgbClr val="D53DD0"/>
    </a:accent6>
    <a:hlink>
      <a:srgbClr val="8F8F8F"/>
    </a:hlink>
    <a:folHlink>
      <a:srgbClr val="A5A5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2477</TotalTime>
  <Words>1939</Words>
  <Application>Microsoft Office PowerPoint</Application>
  <PresentationFormat>Panoramiczny</PresentationFormat>
  <Paragraphs>220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Times New Roman</vt:lpstr>
      <vt:lpstr>Wingdings 3</vt:lpstr>
      <vt:lpstr>Motyw pakietu Office</vt:lpstr>
      <vt:lpstr>Jon (sala konferencyjna)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KBalas</dc:creator>
  <cp:lastModifiedBy>i.hepner-zybert@ujd.edu.pl</cp:lastModifiedBy>
  <cp:revision>141</cp:revision>
  <dcterms:created xsi:type="dcterms:W3CDTF">2024-11-20T08:15:56Z</dcterms:created>
  <dcterms:modified xsi:type="dcterms:W3CDTF">2025-02-27T09:08:20Z</dcterms:modified>
</cp:coreProperties>
</file>