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9" r:id="rId3"/>
    <p:sldId id="270" r:id="rId4"/>
    <p:sldId id="282" r:id="rId5"/>
    <p:sldId id="311" r:id="rId6"/>
    <p:sldId id="312" r:id="rId7"/>
    <p:sldId id="319" r:id="rId8"/>
    <p:sldId id="328" r:id="rId9"/>
    <p:sldId id="329" r:id="rId10"/>
    <p:sldId id="320" r:id="rId11"/>
    <p:sldId id="284" r:id="rId12"/>
    <p:sldId id="257" r:id="rId13"/>
    <p:sldId id="297" r:id="rId14"/>
    <p:sldId id="290" r:id="rId15"/>
    <p:sldId id="293" r:id="rId16"/>
    <p:sldId id="291" r:id="rId17"/>
    <p:sldId id="292" r:id="rId18"/>
    <p:sldId id="313" r:id="rId19"/>
    <p:sldId id="314" r:id="rId20"/>
    <p:sldId id="315" r:id="rId21"/>
    <p:sldId id="301" r:id="rId22"/>
    <p:sldId id="300" r:id="rId23"/>
    <p:sldId id="303" r:id="rId24"/>
    <p:sldId id="304" r:id="rId25"/>
    <p:sldId id="305" r:id="rId26"/>
    <p:sldId id="310" r:id="rId27"/>
    <p:sldId id="306" r:id="rId28"/>
    <p:sldId id="262" r:id="rId29"/>
    <p:sldId id="283" r:id="rId30"/>
  </p:sldIdLst>
  <p:sldSz cx="12192000" cy="6858000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8E8194-140C-45D3-A04F-B08E5AAA2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BD1D2A-9DB0-46E9-A437-FD12717B2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31A1BD-6725-4D50-86D6-E50BCAA4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40B7B1-8787-4003-95CC-72028B05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CA5A1A-CEA7-486F-80EB-9796D847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79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E35AE-DB1C-4FF1-9E65-998CA7B5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0AA382C-0725-4D67-9BB7-7E5B25809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01959E-5C7E-4939-9E24-CCB8CAB6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0D5ECE-33C4-4FFE-A657-A1D025C1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BCA17D-2CF7-4633-BACF-02DDBFBA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4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F2EE172-2A5F-45AB-9B33-37B0EE217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A6AED96-9888-4D1B-8461-CD9859937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7C24CF-441B-4D9C-BA1F-66F3505E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D0C584-C02D-4FF6-B7A6-12441DC4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39201E-1371-4A45-B6FB-AAEEED85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80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73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58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654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52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73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255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456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776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706EF-269F-4268-97CB-E18E28F4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7503A7-7380-4F8F-9560-11A7BC8F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40CFFD-DBCC-4B7C-B545-5D6D3671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2D1575-A471-42DE-B413-01A682BA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8FA922-153A-4EA9-AFBE-651B3A42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769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3030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044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868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271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857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4159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395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7164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020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584F93-8274-4376-92DA-631752C0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D59AA6-4B99-4228-A9B1-E25629028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1B4048-DE01-4BB9-BE4C-D4DF24C4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435D6D-51CA-4C61-BE1F-020D8BF5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E00448-4F50-40A4-A0C6-F8A3E1B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604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508C15-B551-49D7-BFFF-FFC1FD50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C13C11-05E7-4D40-8F63-4A2A0737A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1B1817-FFCA-4C43-A79D-3C1A1A64B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905622-C318-40D2-A2C7-2815E271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681454-8BA1-41F8-BD82-782FD01E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179FC7-0E23-48E5-9A4F-995F841C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04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9FAAA2-095C-417F-86E3-DF513E56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BCEE41-3606-4318-9638-A0FA70A3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EA2856-6531-4182-9AE9-F5EFB31E9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79EDB19-8051-460C-8E6B-0C03CB048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2B4740-B701-45A8-B73D-25F705E4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70330C2-EE41-48C2-88BE-927D8E57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F386C09-26CC-4556-AADE-6B716D39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3C9CF43-2E4C-48C8-8FBE-92324B30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380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05838F-F93A-421A-B6F7-5ACC827A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B24564-F7CD-4225-8B28-872B8829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93158CD-0C0B-4E4F-B280-CDF4D8DE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FF01D55-A855-4F1B-823A-AA5C8090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72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032DAB3-8166-4499-ABC5-FDA1DB71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70B0424-6E8E-4EAD-9CE4-67CBECEB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4CBA49-8079-49D4-9256-83E1BC9F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61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02F5D4-6249-4157-AE6C-B61982B8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AE1326-AAFF-4F2C-87C6-21DA0D19A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A982BB-5FEF-43C2-928D-7CEB0B92C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9310DE-7DDB-49FF-8D87-6903A0B9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199C4C-70C5-4863-AA48-9AE93FF7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AC0A77-7445-4A76-8655-B155D794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05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BD82A-2872-4996-BAC9-DBC8C7F2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732BE33-FB4C-4E80-88E4-838860054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EA70F7-32E8-41D3-B7F9-162AE7E5E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AF71A4-A25F-46AC-8487-08931E3E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8BC12C-0B16-42D0-A052-35AEB062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E1CAF8B-7911-4A4D-8028-EAF4B7C6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08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D8825DA-2DB6-4E0A-8E20-59FCAC58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322081-6C4E-4229-9691-5A33E9A5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15BCF0-CB95-45FA-979F-114DF0572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A87875-8C6E-4F03-9DE0-4B0328E43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FA1F63-1146-40A3-BF08-CB2F2BEFF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495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E646E3E-DEA8-4FC0-8369-4778453F4AF0}" type="datetimeFigureOut">
              <a:rPr lang="pl-PL" smtClean="0"/>
              <a:t>18.12.2025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638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pk.gov.pl/konkursy-w-programie-horyzont-europa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c.europa.eu/info/funding-tenders/opportunities/portal/screen/opportunities/calls-for-proposals?order=DESC&amp;pageNumber=1&amp;pageSize=50&amp;sortBy=startDate&amp;isExactMatch=true&amp;status=31094501,31094502&amp;frameworkProgramme=43108390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.kpk.gov.pl/jak-uczestniczyc-w-he/dla-poczatkujacyc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hyperlink" Target="https://feng.parp.gov.pl/component/grants/grants/granty-na-eurogranty-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s://www.ujd.edu.pl/pl/artykul/497/2565/open-call-2025-otwarty-konkurs-cost-dla-naukowcow-i-innowatorow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hyperlink" Target="https://www.ujd.edu.pl/pl/artykul/497/2740/granty-wyszehradzkie-najblizszy-nabor-wnioskow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s://www.ujd.edu.pl/pl/artykul/497/3219/xecs-call-5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hyperlink" Target="https://www.pnfn.pl/dotacje/uproszczony-konkurs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6" Type="http://schemas.openxmlformats.org/officeDocument/2006/relationships/hyperlink" Target="https://www.pnfn.pl/dotacje/glowny-konkur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6" Type="http://schemas.openxmlformats.org/officeDocument/2006/relationships/hyperlink" Target="https://fwpn.org.pl/wnioski/informacje-ogoln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6" Type="http://schemas.openxmlformats.org/officeDocument/2006/relationships/hyperlink" Target="https://nawa.gov.pl/wspolpraca-i-wymiana-miedzynarodowa/wspolne-projekty-badawcze/informacje-ogoln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jd.edu.pl/pl/artykul/255/1976/informacje-dla-wnioskodawcow-oferta-miedzynarodow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ujd.edu.pl/pl/artykuly/497/aktualnosci-i-komunika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016" y="1649922"/>
            <a:ext cx="107725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/>
              <a:t>PROJEKTY WDROŻENIOWE</a:t>
            </a:r>
            <a:endParaRPr lang="pl-PL" sz="2400" dirty="0"/>
          </a:p>
          <a:p>
            <a:pPr algn="ctr"/>
            <a:r>
              <a:rPr lang="pl-PL" sz="2400" dirty="0"/>
              <a:t>WYDZIAŁ NAUK SPOŁECZNYCH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r>
              <a:rPr lang="pl-PL" dirty="0"/>
              <a:t>Częstochowa, 18.12.2025          </a:t>
            </a:r>
            <a:r>
              <a:rPr lang="pl-PL" sz="2400" dirty="0"/>
              <a:t>                                           </a:t>
            </a:r>
            <a:r>
              <a:rPr lang="pl-PL" dirty="0"/>
              <a:t>opracowała: Izabela Hepner-Zybert </a:t>
            </a:r>
          </a:p>
          <a:p>
            <a:r>
              <a:rPr lang="pl-PL" dirty="0"/>
              <a:t>                                                                                                                                      Ewelina Kuzior</a:t>
            </a:r>
          </a:p>
          <a:p>
            <a:r>
              <a:rPr lang="pl-PL" dirty="0"/>
              <a:t>                                                                                                                                      Biuro Wsparcia Aplikacji Grantowych</a:t>
            </a:r>
          </a:p>
          <a:p>
            <a:pPr marL="3657600" lvl="8" indent="457200"/>
            <a:r>
              <a:rPr lang="pl-PL" dirty="0"/>
              <a:t>                                                        </a:t>
            </a:r>
            <a:r>
              <a:rPr lang="pl-PL" sz="4800" dirty="0"/>
              <a:t>                                                                                                 </a:t>
            </a:r>
            <a:endParaRPr lang="pl-PL" dirty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8308" y="1676048"/>
            <a:ext cx="1077250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prstClr val="black"/>
                </a:solidFill>
              </a:rPr>
              <a:t>MIĘDZYNARODOWE PROGRAMY GRANTOWE </a:t>
            </a:r>
            <a:r>
              <a:rPr lang="pl-PL" sz="2800" dirty="0">
                <a:solidFill>
                  <a:prstClr val="black"/>
                </a:solidFill>
              </a:rPr>
              <a:t>– nauki społeczne</a:t>
            </a:r>
          </a:p>
          <a:p>
            <a:pPr lvl="0"/>
            <a:endParaRPr lang="pl-PL" sz="2800" b="1" dirty="0">
              <a:solidFill>
                <a:prstClr val="black"/>
              </a:solidFill>
            </a:endParaRPr>
          </a:p>
          <a:p>
            <a:pPr lvl="0"/>
            <a:endParaRPr lang="pl-PL" sz="28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PROGRAM RAMOWY HORYZONT EUROPA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FUNDUSZE EUROPEJSKIE DLA NOWOCZESNEJ GOSPODARKI (FENG)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EUROPEJSKA WSPÓŁPRACA W NAUCE I TECHNOLOGII (COST)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GRANTY WYSZEHRADZKIE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GRANTY NORWESKIE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POLSKO-NIEMIECKA FUNDACJA NA RZECZ NAUKI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FUNDACJA WSPÓŁPRACY POLSKO-NIEMIECKIEJ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WSPÓLNE PROJEKTY BADAWCZE NAWA</a:t>
            </a:r>
          </a:p>
          <a:p>
            <a:pPr lvl="0"/>
            <a:endParaRPr lang="pl-PL" sz="2800" b="1" dirty="0">
              <a:solidFill>
                <a:prstClr val="black"/>
              </a:solidFill>
            </a:endParaRPr>
          </a:p>
          <a:p>
            <a:pPr lvl="0"/>
            <a:endParaRPr lang="pl-PL" sz="2800" b="1" dirty="0">
              <a:solidFill>
                <a:prstClr val="black"/>
              </a:solidFill>
            </a:endParaRPr>
          </a:p>
          <a:p>
            <a:pPr lvl="0"/>
            <a:endParaRPr lang="pl-PL" sz="2800" dirty="0">
              <a:solidFill>
                <a:prstClr val="black"/>
              </a:solidFill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59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6833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1676048"/>
            <a:ext cx="1139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PROGRAM RAMOWY HORYZONT EUROPA - </a:t>
            </a:r>
            <a:r>
              <a:rPr lang="pl-PL" sz="2800" dirty="0"/>
              <a:t>struktura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89567"/>
              </p:ext>
            </p:extLst>
          </p:nvPr>
        </p:nvGraphicFramePr>
        <p:xfrm>
          <a:off x="60959" y="2136941"/>
          <a:ext cx="1663339" cy="374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9">
                  <a:extLst>
                    <a:ext uri="{9D8B030D-6E8A-4147-A177-3AD203B41FA5}">
                      <a16:colId xmlns:a16="http://schemas.microsoft.com/office/drawing/2014/main" val="1113777414"/>
                    </a:ext>
                  </a:extLst>
                </a:gridCol>
              </a:tblGrid>
              <a:tr h="859029">
                <a:tc>
                  <a:txBody>
                    <a:bodyPr/>
                    <a:lstStyle/>
                    <a:p>
                      <a:r>
                        <a:rPr lang="pl-PL" sz="1600" dirty="0"/>
                        <a:t>FILAR I</a:t>
                      </a:r>
                    </a:p>
                    <a:p>
                      <a:r>
                        <a:rPr lang="pl-PL" sz="1600" dirty="0"/>
                        <a:t>Doskonała</a:t>
                      </a:r>
                      <a:r>
                        <a:rPr lang="pl-PL" sz="1600" baseline="0" dirty="0"/>
                        <a:t> Na</a:t>
                      </a:r>
                      <a:r>
                        <a:rPr lang="pl-PL" sz="1600" dirty="0"/>
                        <a:t>uka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67620"/>
                  </a:ext>
                </a:extLst>
              </a:tr>
              <a:tr h="1206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Europejska Rada ds. Badań Naukowych (ERC)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30034"/>
                  </a:ext>
                </a:extLst>
              </a:tr>
              <a:tr h="928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Działania</a:t>
                      </a:r>
                      <a:r>
                        <a:rPr lang="pl-PL" sz="1400" b="1" baseline="0" dirty="0"/>
                        <a:t> „Maria Skłodowska-Curie” (MSCA)</a:t>
                      </a:r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336400"/>
                  </a:ext>
                </a:extLst>
              </a:tr>
              <a:tr h="754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Infrastruktura</a:t>
                      </a:r>
                      <a:r>
                        <a:rPr lang="pl-PL" sz="1400" b="1" baseline="0" dirty="0"/>
                        <a:t> Badawcza (RI)</a:t>
                      </a:r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7858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749557"/>
              </p:ext>
            </p:extLst>
          </p:nvPr>
        </p:nvGraphicFramePr>
        <p:xfrm>
          <a:off x="1724300" y="2136944"/>
          <a:ext cx="5643150" cy="3754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150">
                  <a:extLst>
                    <a:ext uri="{9D8B030D-6E8A-4147-A177-3AD203B41FA5}">
                      <a16:colId xmlns:a16="http://schemas.microsoft.com/office/drawing/2014/main" val="1270487827"/>
                    </a:ext>
                  </a:extLst>
                </a:gridCol>
              </a:tblGrid>
              <a:tr h="850096">
                <a:tc>
                  <a:txBody>
                    <a:bodyPr/>
                    <a:lstStyle/>
                    <a:p>
                      <a:r>
                        <a:rPr lang="pl-PL" sz="1600" dirty="0"/>
                        <a:t>FILAR II</a:t>
                      </a:r>
                    </a:p>
                    <a:p>
                      <a:r>
                        <a:rPr lang="pl-PL" sz="1600" dirty="0"/>
                        <a:t>Globalne</a:t>
                      </a:r>
                      <a:r>
                        <a:rPr lang="pl-PL" sz="1600" baseline="0" dirty="0"/>
                        <a:t> wyzwania i europejska konkurencja przemysłowa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07738"/>
                  </a:ext>
                </a:extLst>
              </a:tr>
              <a:tr h="374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Klaster 1 Zdrowie (CL1)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84852"/>
                  </a:ext>
                </a:extLst>
              </a:tr>
              <a:tr h="407184">
                <a:tc>
                  <a:txBody>
                    <a:bodyPr/>
                    <a:lstStyle/>
                    <a:p>
                      <a:r>
                        <a:rPr lang="pl-PL" sz="1400" b="1" dirty="0"/>
                        <a:t>Klaster 2 Kultura, kreatywność i</a:t>
                      </a:r>
                      <a:r>
                        <a:rPr lang="pl-PL" sz="1400" b="1" baseline="0" dirty="0"/>
                        <a:t> </a:t>
                      </a:r>
                      <a:r>
                        <a:rPr lang="pl-PL" sz="1400" b="1" dirty="0"/>
                        <a:t>społeczeństwo</a:t>
                      </a:r>
                      <a:r>
                        <a:rPr lang="pl-PL" sz="1400" b="1" baseline="0" dirty="0"/>
                        <a:t> </a:t>
                      </a:r>
                      <a:r>
                        <a:rPr lang="pl-PL" sz="1400" b="1" dirty="0"/>
                        <a:t>integracyjne</a:t>
                      </a:r>
                      <a:r>
                        <a:rPr lang="pl-PL" sz="1400" b="1" baseline="0" dirty="0"/>
                        <a:t> </a:t>
                      </a:r>
                      <a:r>
                        <a:rPr lang="pl-PL" sz="1400" b="1" dirty="0"/>
                        <a:t>(CL2)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77962"/>
                  </a:ext>
                </a:extLst>
              </a:tr>
              <a:tr h="392759">
                <a:tc>
                  <a:txBody>
                    <a:bodyPr/>
                    <a:lstStyle/>
                    <a:p>
                      <a:r>
                        <a:rPr lang="pl-PL" sz="1400" b="1" dirty="0"/>
                        <a:t>Klaster 3 Bezpieczeństwo cywilne</a:t>
                      </a:r>
                      <a:r>
                        <a:rPr lang="pl-PL" sz="1400" b="1" baseline="0" dirty="0"/>
                        <a:t> na rzecz społeczeństwa (CL3)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14457"/>
                  </a:ext>
                </a:extLst>
              </a:tr>
              <a:tr h="656086">
                <a:tc>
                  <a:txBody>
                    <a:bodyPr/>
                    <a:lstStyle/>
                    <a:p>
                      <a:r>
                        <a:rPr lang="pl-PL" sz="1400" b="1" baseline="0" dirty="0"/>
                        <a:t>Klaster 4 Technologie cyfrowe, przemysł i przestrzeń   </a:t>
                      </a:r>
                    </a:p>
                    <a:p>
                      <a:r>
                        <a:rPr lang="pl-PL" sz="1400" b="1" baseline="0" dirty="0"/>
                        <a:t>              kosmiczna (CL4)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48963"/>
                  </a:ext>
                </a:extLst>
              </a:tr>
              <a:tr h="406148">
                <a:tc>
                  <a:txBody>
                    <a:bodyPr/>
                    <a:lstStyle/>
                    <a:p>
                      <a:r>
                        <a:rPr lang="pl-PL" sz="1400" b="1" baseline="0" dirty="0"/>
                        <a:t>Klaster 5 Klimat, energia, transport (CL5)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122111"/>
                  </a:ext>
                </a:extLst>
              </a:tr>
              <a:tr h="667456">
                <a:tc>
                  <a:txBody>
                    <a:bodyPr/>
                    <a:lstStyle/>
                    <a:p>
                      <a:r>
                        <a:rPr lang="pl-PL" sz="1400" b="1" baseline="0" dirty="0"/>
                        <a:t>Klaster 6 Żywność, biogospodarka, zasoby naturalne,  </a:t>
                      </a:r>
                    </a:p>
                    <a:p>
                      <a:r>
                        <a:rPr lang="pl-PL" sz="1400" b="1" baseline="0" dirty="0"/>
                        <a:t>             rolnictwo i środowisko (CL6)</a:t>
                      </a:r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006728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221047"/>
              </p:ext>
            </p:extLst>
          </p:nvPr>
        </p:nvGraphicFramePr>
        <p:xfrm>
          <a:off x="7367451" y="2136943"/>
          <a:ext cx="1793968" cy="374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968">
                  <a:extLst>
                    <a:ext uri="{9D8B030D-6E8A-4147-A177-3AD203B41FA5}">
                      <a16:colId xmlns:a16="http://schemas.microsoft.com/office/drawing/2014/main" val="4208903974"/>
                    </a:ext>
                  </a:extLst>
                </a:gridCol>
              </a:tblGrid>
              <a:tr h="832680">
                <a:tc>
                  <a:txBody>
                    <a:bodyPr/>
                    <a:lstStyle/>
                    <a:p>
                      <a:r>
                        <a:rPr lang="pl-PL" sz="1600" dirty="0"/>
                        <a:t>FILAR</a:t>
                      </a:r>
                      <a:r>
                        <a:rPr lang="pl-PL" sz="1600" baseline="0" dirty="0"/>
                        <a:t> III</a:t>
                      </a:r>
                    </a:p>
                    <a:p>
                      <a:r>
                        <a:rPr lang="pl-PL" sz="1600" baseline="0" dirty="0"/>
                        <a:t>Innowacyjna Europa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52025"/>
                  </a:ext>
                </a:extLst>
              </a:tr>
              <a:tr h="88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Europejska Rada ds. Innowacji (EIC)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393939"/>
                  </a:ext>
                </a:extLst>
              </a:tr>
              <a:tr h="88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Europejskie</a:t>
                      </a:r>
                      <a:r>
                        <a:rPr lang="pl-PL" sz="1400" b="1" baseline="0" dirty="0"/>
                        <a:t> Ekosystemy Innowacji (EIE)</a:t>
                      </a:r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080694"/>
                  </a:ext>
                </a:extLst>
              </a:tr>
              <a:tr h="1146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Europejski Instytut Innowacji i Technologii (EIT)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687565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72577"/>
              </p:ext>
            </p:extLst>
          </p:nvPr>
        </p:nvGraphicFramePr>
        <p:xfrm>
          <a:off x="9265920" y="2136941"/>
          <a:ext cx="2159726" cy="375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726">
                  <a:extLst>
                    <a:ext uri="{9D8B030D-6E8A-4147-A177-3AD203B41FA5}">
                      <a16:colId xmlns:a16="http://schemas.microsoft.com/office/drawing/2014/main" val="3174500790"/>
                    </a:ext>
                  </a:extLst>
                </a:gridCol>
              </a:tblGrid>
              <a:tr h="842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MISJE UE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1809"/>
                  </a:ext>
                </a:extLst>
              </a:tr>
              <a:tr h="320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Walka z rakiem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802203"/>
                  </a:ext>
                </a:extLst>
              </a:tr>
              <a:tr h="545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Przystosowanie się do zmian klimatycznych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317878"/>
                  </a:ext>
                </a:extLst>
              </a:tr>
              <a:tr h="956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Zdrowe oceany,</a:t>
                      </a:r>
                      <a:r>
                        <a:rPr lang="pl-PL" sz="1400" b="1" baseline="0" dirty="0"/>
                        <a:t> morza, wody przybrzeżne i śródlądowe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81461"/>
                  </a:ext>
                </a:extLst>
              </a:tr>
              <a:tr h="545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/>
                        <a:t>Neutralne klimatycznie miasta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06671"/>
                  </a:ext>
                </a:extLst>
              </a:tr>
              <a:tr h="543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/>
                        <a:t>Zdrowa gleba i żywność</a:t>
                      </a:r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550935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77345"/>
              </p:ext>
            </p:extLst>
          </p:nvPr>
        </p:nvGraphicFramePr>
        <p:xfrm>
          <a:off x="11120849" y="2136940"/>
          <a:ext cx="1071151" cy="3747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51">
                  <a:extLst>
                    <a:ext uri="{9D8B030D-6E8A-4147-A177-3AD203B41FA5}">
                      <a16:colId xmlns:a16="http://schemas.microsoft.com/office/drawing/2014/main" val="2904764429"/>
                    </a:ext>
                  </a:extLst>
                </a:gridCol>
              </a:tblGrid>
              <a:tr h="848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EURATOM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569808"/>
                  </a:ext>
                </a:extLst>
              </a:tr>
              <a:tr h="1449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Fussion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756388"/>
                  </a:ext>
                </a:extLst>
              </a:tr>
              <a:tr h="1449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Fission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334236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79104"/>
              </p:ext>
            </p:extLst>
          </p:nvPr>
        </p:nvGraphicFramePr>
        <p:xfrm>
          <a:off x="5138057" y="5521235"/>
          <a:ext cx="2847703" cy="3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03">
                  <a:extLst>
                    <a:ext uri="{9D8B030D-6E8A-4147-A177-3AD203B41FA5}">
                      <a16:colId xmlns:a16="http://schemas.microsoft.com/office/drawing/2014/main" val="3134042876"/>
                    </a:ext>
                  </a:extLst>
                </a:gridCol>
              </a:tblGrid>
              <a:tr h="370344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Wspólne</a:t>
                      </a:r>
                      <a:r>
                        <a:rPr lang="pl-PL" sz="1400" baseline="0" dirty="0">
                          <a:solidFill>
                            <a:schemeClr val="tx1"/>
                          </a:solidFill>
                        </a:rPr>
                        <a:t> Centrum Badawcze (JRC)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98596"/>
                  </a:ext>
                </a:extLst>
              </a:tr>
            </a:tbl>
          </a:graphicData>
        </a:graphic>
      </p:graphicFrame>
      <p:sp>
        <p:nvSpPr>
          <p:cNvPr id="14" name="Znak plus 13"/>
          <p:cNvSpPr/>
          <p:nvPr/>
        </p:nvSpPr>
        <p:spPr>
          <a:xfrm>
            <a:off x="9052563" y="3762518"/>
            <a:ext cx="278674" cy="25229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Obraz 14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/>
        </p:nvSpPr>
        <p:spPr>
          <a:xfrm>
            <a:off x="3187339" y="984251"/>
            <a:ext cx="53982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0904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PROGRAM RAMOWY HORYZONT EUROPA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przydatne linki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www.ujd.edu.pl/uploads/files/www_ujd_edu_pl/Logo/Horyzont%20Europa.png">
            <a:extLst>
              <a:ext uri="{FF2B5EF4-FFF2-40B4-BE49-F238E27FC236}">
                <a16:creationId xmlns:a16="http://schemas.microsoft.com/office/drawing/2014/main" id="{9669B396-04CB-41F3-A266-C9564A32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1" y="3172017"/>
            <a:ext cx="30670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7745" y="2190559"/>
            <a:ext cx="80781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/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                                                                                          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</a:t>
            </a:r>
            <a:r>
              <a:rPr lang="pl-PL" sz="1600" i="1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</a:t>
            </a:r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</a:t>
            </a:r>
            <a:r>
              <a:rPr lang="pl-PL" sz="1600" i="1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Tenders</a:t>
            </a:r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Portal </a:t>
            </a:r>
            <a:r>
              <a:rPr lang="pl-PL" sz="16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wyszukiwarka konkursów</a:t>
            </a:r>
            <a:br>
              <a:rPr lang="pl-PL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Terminarz wybranych konkursów</a:t>
            </a:r>
            <a:br>
              <a:rPr lang="pl-PL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Przewodnik dla aplikujących</a:t>
            </a:r>
            <a:endParaRPr lang="pl-PL" sz="1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1600" dirty="0"/>
          </a:p>
          <a:p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0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PROGRAM RAMOWY HORYZONT EUROPA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wyszukiwarka konkursów 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Tenders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Portal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3F37D27-8D57-494B-BCCD-20DAF4DEF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9C4704C7-369C-4F69-9169-BB939734FE9D}"/>
              </a:ext>
            </a:extLst>
          </p:cNvPr>
          <p:cNvSpPr/>
          <p:nvPr/>
        </p:nvSpPr>
        <p:spPr>
          <a:xfrm>
            <a:off x="887506" y="1739153"/>
            <a:ext cx="2079812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00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PROGRAM RAMOWY HORYZONT EUROPA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wyszukiwarka konkursów 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Tenders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Portal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C4704C7-369C-4F69-9169-BB939734FE9D}"/>
              </a:ext>
            </a:extLst>
          </p:cNvPr>
          <p:cNvSpPr/>
          <p:nvPr/>
        </p:nvSpPr>
        <p:spPr>
          <a:xfrm>
            <a:off x="887506" y="1739153"/>
            <a:ext cx="2079812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D21CDC8-4FF9-4CDA-896F-F186CF836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4BDECCA1-7F0F-4121-B271-20CDF24F4E58}"/>
              </a:ext>
            </a:extLst>
          </p:cNvPr>
          <p:cNvSpPr/>
          <p:nvPr/>
        </p:nvSpPr>
        <p:spPr>
          <a:xfrm>
            <a:off x="34834" y="2017059"/>
            <a:ext cx="2027048" cy="3469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466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PROGRAM RAMOWY HORYZONT EUROPA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wyszukiwarka konkursów 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Tenders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Portal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C4704C7-369C-4F69-9169-BB939734FE9D}"/>
              </a:ext>
            </a:extLst>
          </p:cNvPr>
          <p:cNvSpPr/>
          <p:nvPr/>
        </p:nvSpPr>
        <p:spPr>
          <a:xfrm>
            <a:off x="887506" y="1739153"/>
            <a:ext cx="2079812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ADA214C-9722-4953-ACC5-2586FAA1A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8603D80D-F28F-464B-AB04-76BA0AEF9A63}"/>
              </a:ext>
            </a:extLst>
          </p:cNvPr>
          <p:cNvSpPr/>
          <p:nvPr/>
        </p:nvSpPr>
        <p:spPr>
          <a:xfrm>
            <a:off x="143435" y="3429000"/>
            <a:ext cx="1819836" cy="389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05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PROGRAM RAMOWY HORYZONT EUROPA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wyszukiwarka konkursów 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Tenders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Portal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C4704C7-369C-4F69-9169-BB939734FE9D}"/>
              </a:ext>
            </a:extLst>
          </p:cNvPr>
          <p:cNvSpPr/>
          <p:nvPr/>
        </p:nvSpPr>
        <p:spPr>
          <a:xfrm>
            <a:off x="887506" y="1739153"/>
            <a:ext cx="2079812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603D80D-F28F-464B-AB04-76BA0AEF9A63}"/>
              </a:ext>
            </a:extLst>
          </p:cNvPr>
          <p:cNvSpPr/>
          <p:nvPr/>
        </p:nvSpPr>
        <p:spPr>
          <a:xfrm>
            <a:off x="143435" y="3429000"/>
            <a:ext cx="1819836" cy="389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184296C-BAD5-452E-B3D7-212FC721C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2E75F6F5-7E84-46ED-8EF3-69C7292220B9}"/>
              </a:ext>
            </a:extLst>
          </p:cNvPr>
          <p:cNvSpPr/>
          <p:nvPr/>
        </p:nvSpPr>
        <p:spPr>
          <a:xfrm>
            <a:off x="62753" y="4473388"/>
            <a:ext cx="2148634" cy="1532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83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PROGRAM RAMOWY HORYZONT EUROPA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wyszukiwarka konkursów 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Tenders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Portal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8EE8187-73DD-4446-BFF7-3816D183B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D49626A-3C1E-4C5F-9978-9E7FFB4572A7}"/>
              </a:ext>
            </a:extLst>
          </p:cNvPr>
          <p:cNvSpPr txBox="1"/>
          <p:nvPr/>
        </p:nvSpPr>
        <p:spPr>
          <a:xfrm>
            <a:off x="2465294" y="2716306"/>
            <a:ext cx="1506071" cy="502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6806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PROGRAM RAMOWY HORYZONT EUROPA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wyszukiwarka konkursów 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Tenders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Portal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63C5956-DA08-4961-8202-6182FC424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AC75830-ED7E-46B7-92DD-640AE1142029}"/>
              </a:ext>
            </a:extLst>
          </p:cNvPr>
          <p:cNvSpPr txBox="1"/>
          <p:nvPr/>
        </p:nvSpPr>
        <p:spPr>
          <a:xfrm>
            <a:off x="4661647" y="4777379"/>
            <a:ext cx="537882" cy="332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549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PROGRAM RAMOWY HORYZONT EUROPA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wyszukiwarka konkursów 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Tenders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Portal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C5E8867-4444-480F-97DD-4E9A459D3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335F2C1-EFD3-49DE-BADC-38CF7E8ED71E}"/>
              </a:ext>
            </a:extLst>
          </p:cNvPr>
          <p:cNvSpPr txBox="1"/>
          <p:nvPr/>
        </p:nvSpPr>
        <p:spPr>
          <a:xfrm>
            <a:off x="4769224" y="2805953"/>
            <a:ext cx="374724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9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8308" y="1676048"/>
            <a:ext cx="107725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WSPÓŁPRACA Z BIUREM WSPARCIA APLIKACJI GRANTOWYCH</a:t>
            </a:r>
          </a:p>
          <a:p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DLA KOGO?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KIEDY/W KTÓRYM MOMENCIE?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W JAKI SPOSÓB?</a:t>
            </a: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76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FUNDUSZE EUROPEJSKIE DLA NOWOCZESNEJ GOSPODARKI (FENG)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Granty na </a:t>
            </a:r>
            <a:r>
              <a:rPr lang="pl-PL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eurogranty</a:t>
            </a:r>
            <a:endParaRPr lang="pl-PL" sz="2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7745" y="2190559"/>
            <a:ext cx="80781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programu FENG uruchomiono konkurs, ukierunkowany na wzrost innowacyjności i umiędzynarodowienia polskich organizacji badawczych oraz przedsiębiorców z sektora MŚP, poprzez zwiększenie ich udziału w programach UE: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Granty na </a:t>
            </a:r>
            <a:r>
              <a:rPr lang="pl-PL" sz="1600" i="1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Eurogranty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(12.08.25 – 03.09.26)</a:t>
            </a:r>
          </a:p>
          <a:p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Warunkiem aplikowania o grant jest ubieganie się o dofinansowanie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Eurograntu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 ramach jednego z programów UE, w roli: samodzielnie aplikującego, koordynatora konsorcjum, lidera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package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członka konsorcjum albo partnera. Finansowane są działania, niezbędne do przygotowania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Eurograntu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oraz udziału w naborach programów unijnych, jak: przygotowanie wniosku (tłumaczenie dokumentacji aplikacyjnej, opracowanie założeń projektu), poszukiwanie partnerów, korekta wniosku, prezentacja wniosku przed komisją oceny projektów, opracowanie analiz specjalistycznych niezbędnych do przygotowania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Eurograntu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Kwota ryczałtowa dla organizacji badawczej mieści się w przedziale 20 202,00 PLN - 60 321,00 PLN i jest uzależniona od potrzeby przeprowadzenia analiz specjalistycznych oraz od roli w projekcie.</a:t>
            </a:r>
          </a:p>
          <a:p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/>
              <a:t>               </a:t>
            </a:r>
            <a:r>
              <a:rPr lang="pl-PL" sz="1200" dirty="0"/>
              <a:t>                       </a:t>
            </a:r>
            <a:r>
              <a:rPr lang="pl-PL" dirty="0"/>
              <a:t>                                                                                                           </a:t>
            </a:r>
            <a:br>
              <a:rPr lang="pl-PL" dirty="0"/>
            </a:br>
            <a:endParaRPr lang="pl-PL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EA14458-2462-4E81-ADE4-F634C796A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5" y="3159848"/>
            <a:ext cx="3627419" cy="13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78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COST </a:t>
            </a:r>
            <a:r>
              <a:rPr lang="pl-PL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– Działania COST</a:t>
            </a: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7745" y="2190559"/>
            <a:ext cx="80781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COST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inicjatywa europejskiej organizacji -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Cooperation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Science and Technology - finansującej sieci badań naukowych i innowacji, umożliwiającej naukowcom i innowatorom rozwijanie ich zainteresowań w dowolnej dziedzinie nauki i technologii: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</a:t>
            </a:r>
            <a:r>
              <a:rPr lang="pl-PL" sz="1600" i="1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Actions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(nabór stały) 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Finansując tworzenie sieci kontaktów, 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działa jako portal wstępny dla dalszego finansowania badań naukowych i innowacji, takiego jak 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Horyzont Europa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COST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różnią się od wielu innych projektów finansowanych przez UE, ponieważ możliwe jest dołączenie i uczestnictwo w sieci badawczej w trakcie trwania prac. Istnieje kilka opcji sposobów zaangażowania się w 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Akcje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poprzez uczestnictwo w tzw.  Szkołach Treningowych, Krótkoterminowych Misjach Naukowych, warsztatach, konferencjach itp.; poprzez członkostwo w grupie roboczej, o które można ubiegać się bezpośrednio przez stronę internetową 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poprzez członkostwo w Komitecie Zarządzającym, odpowiedzialnym za koordynację, wdrażanie i zarządzanie 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Akcją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br>
              <a:rPr lang="pl-PL" sz="1600" dirty="0"/>
            </a:b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/>
              <a:t>               </a:t>
            </a:r>
            <a:r>
              <a:rPr lang="pl-PL" sz="1200" dirty="0"/>
              <a:t>                       </a:t>
            </a:r>
            <a:r>
              <a:rPr lang="pl-PL" dirty="0"/>
              <a:t>                                                                                                           </a:t>
            </a:r>
            <a:br>
              <a:rPr lang="pl-PL" dirty="0"/>
            </a:br>
            <a:endParaRPr lang="pl-PL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A03A160-C63E-49AC-BAEE-20681564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" y="2697626"/>
            <a:ext cx="3571309" cy="22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7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MIĘDZYNARODOWY FUNDUSZ WYSZEHRADZKI </a:t>
            </a:r>
            <a:r>
              <a:rPr lang="pl-PL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– Granty Wyszehradzkie</a:t>
            </a: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7745" y="2190559"/>
            <a:ext cx="80781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Granty Wyszehradzkie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program grantowy prowadzony i finansowany przez Międzynarodowy Fundusz Wyszehradzki, mający na celu wspieranie zrównoważonej współpracy między państwami V4 (Czechy, Węgry, Polska, Słowacja):</a:t>
            </a:r>
          </a:p>
          <a:p>
            <a:endParaRPr lang="pl-PL" sz="1600" i="1" u="sng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sz="1600" i="1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Visegrad</a:t>
            </a:r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l-PL" sz="1600" i="1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Visegrad</a:t>
            </a:r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+/Strategic </a:t>
            </a:r>
            <a:r>
              <a:rPr lang="pl-PL" sz="1600" i="1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(02.01.26 - 01.02.26)</a:t>
            </a:r>
          </a:p>
          <a:p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Podstawowym wymogiem konkursowym dla </a:t>
            </a:r>
            <a:r>
              <a:rPr lang="pl-PL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Visegrad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Visegrad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pl-PL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Grants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 przygotowanie projektu, odnoszącego się do co najmniej jednego z celów siedmiu obszarów tematycznych, jak: kultura i wspólna tożsamość; edukacja i budowanie potencjału; innowacje, badania i rozwój, przedsiębiorczość; wartości demokratyczne i media; polityka publiczna i instytucjonalne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partnerstwo; rozwój regionalny, środowisko i turystyka; projekty rozwoju społecznego. W 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</a:t>
            </a:r>
            <a:r>
              <a:rPr lang="pl-PL" sz="1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Grants</a:t>
            </a:r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kolei projekty muszą odnosić się do priorytetów strategicznych Grupy Wyszehradzkiej, obowiązujących w roku naboru wniosków. Na rok 2025 są to: promowanie wolontariatu w regionie V4, promowanie wspólnych wartości, wspieranie współpracy w zakresie gospodarki wodnej i ochrony przeciwpowodziowej w regionie.</a:t>
            </a:r>
          </a:p>
          <a:p>
            <a:r>
              <a:rPr lang="pl-PL" sz="1400" dirty="0"/>
              <a:t>               </a:t>
            </a:r>
            <a:r>
              <a:rPr lang="pl-PL" sz="1200" dirty="0"/>
              <a:t>                       </a:t>
            </a:r>
            <a:r>
              <a:rPr lang="pl-PL" dirty="0"/>
              <a:t>                                                                                                           </a:t>
            </a:r>
            <a:br>
              <a:rPr lang="pl-PL" dirty="0"/>
            </a:br>
            <a:endParaRPr lang="pl-P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0A2493-68D9-488B-9DD2-BEBADBD5C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" y="2877638"/>
            <a:ext cx="3558985" cy="16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1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1560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FUNDUSZE EOG I FUNDUSZE NORWESKIE </a:t>
            </a:r>
            <a:r>
              <a:rPr lang="pl-PL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– Granty Norweskie</a:t>
            </a: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7745" y="2190559"/>
            <a:ext cx="8078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Porozumienie Europejskiego Obszaru Gospodarczego (EOG) /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(EEA) przewiduje włączenie legislacji UE dotyczącej czterech swobód — swobodnego przepływu towarów, usług, osób i kapitału — we wszystkich 30 państwach EOG (27 państw członkowskich UE oraz Islandia, Liechtenstein i Norwegia). Celem Funduszy EOG i Norweskich jest zmniejszenie różnic społecznych i gospodarczych w EOG oraz umożliwienie krajom beneficjentom lepszego wykorzystania rynku wewnętrznego. 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pierwszej połowie nowego roku planowane jest uruchomienie nowych konkursów w ramach tych funduszy.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                                                                                                                                               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52" name="Picture 8" descr="Council of Europe co-operation on gender-based and domestic violence ...">
            <a:extLst>
              <a:ext uri="{FF2B5EF4-FFF2-40B4-BE49-F238E27FC236}">
                <a16:creationId xmlns:a16="http://schemas.microsoft.com/office/drawing/2014/main" id="{73F0A731-F4CF-4697-9AA6-75AE40F80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7" y="2697626"/>
            <a:ext cx="3424983" cy="192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90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1905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POLSKO-NIEMIECKA FUNDACJA NA RZECZ NAUKI (PNFN) </a:t>
            </a:r>
            <a:r>
              <a:rPr lang="pl-PL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– Konkurs główny, Konkurs uproszczony</a:t>
            </a: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7745" y="2190559"/>
            <a:ext cx="8078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PNFN została powołana w celu wspierania nauki oraz porozumienia między narodami, w oparciu o zacieśnianie współpracy studentów, naukowców oraz badaczy z Polski i Niemiec. Działanie fundacji jest ukierunkowane na innowacyjne projekty badawcze oraz nowe modele współpracy w obu krajach, w dziedzinie nauk humanistycznych, kulturoznawstwa, prawa oraz nauk społecznych i ekonomicznych.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działalności fundacji na rok 2026 przewidziano uruchomienie następujących konkursów: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Konkurs główny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(planowane jest ogłoszenie nowego naboru od kwietnia 2026)</a:t>
            </a:r>
          </a:p>
          <a:p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Konkurs uproszczony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(planowane jest ogłoszenie nowego naboru od września 2026)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E31402D-E56D-4E73-AF85-32BBC0D102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48" y="3426386"/>
            <a:ext cx="3486321" cy="13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1775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FUNDACJA WSPÓŁPRACY POLSKO-NIEMIECKIEJ (FWPN) </a:t>
            </a:r>
            <a:r>
              <a:rPr lang="pl-PL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– Otwarty konkurs na projekt w ramach współpracy polsko-niemieckiej</a:t>
            </a: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7745" y="2190559"/>
            <a:ext cx="80781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Fundacja Współpracy Polsko-Niemieckiej wspiera projekty, realizowane w ramach współpracy pomiędzy polskimi i niemieckimi instytucjami / organizacjami, dofinansowując zaplanowane działania oraz uczestnicząc w wybranych przedsięwzięciach. Swoja misję realizuje poprzez organizowanie licznych konkursów oraz programów stypendialnych.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Otwarty</a:t>
            </a:r>
            <a:r>
              <a:rPr lang="pl-PL" sz="16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konkurs na projekt w ramach współpracy polsko-niemieckiej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(nabór stały)</a:t>
            </a:r>
          </a:p>
          <a:p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Projekty powinny koncentrować się wokół istotnych i aktualnych problemów, niwelować deficyty i podnosić jakość relacji polsko-niemieckich oraz służyć realizacji jednego z pięciu priorytetów fundacji, jak: Społeczeństwo, gospodarka, środowisko; Edukacja; Media, opinia publiczna; Nauka; Kultura. Maksymalna kwota dotacji wynosi 100.000 PLN / 23.200 EUR, a udział FWPN może stanowić maks. 50% / 80% kosztów całkowitych dla projektów  powyżej 30.000 PLN / do 30.000 PLN odpowiednio.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9E9D62-A4F6-4491-A8EB-075149845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" y="3233422"/>
            <a:ext cx="3483257" cy="11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33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1775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NARODOWA AGENCJA WYMIANY AKADEMICKIEJ (NAWA) </a:t>
            </a:r>
            <a:r>
              <a:rPr lang="pl-PL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– Wspólne projekty badawcze NAWA</a:t>
            </a: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F8DF4B0-1355-4325-A366-284EC688D303}"/>
              </a:ext>
            </a:extLst>
          </p:cNvPr>
          <p:cNvCxnSpPr/>
          <p:nvPr/>
        </p:nvCxnSpPr>
        <p:spPr>
          <a:xfrm>
            <a:off x="3657600" y="2689412"/>
            <a:ext cx="0" cy="2572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5801701-C2E2-4EDA-95E2-BBAFD04451E8}"/>
              </a:ext>
            </a:extLst>
          </p:cNvPr>
          <p:cNvSpPr txBox="1"/>
          <p:nvPr/>
        </p:nvSpPr>
        <p:spPr>
          <a:xfrm>
            <a:off x="3897745" y="2190559"/>
            <a:ext cx="8078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Wspólne projekty badawcze NAWA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konkurs otwarty na projekty ze wszystkich dziedzin naukowych, którego celem jest wsparcie mobilności naukowców w pracy nad projektami badawczymi, realizowanymi wspólnie przez partnerów instytucjonalnych z krajów partnerskich. Podstawę współpracy stanowią bilateralne porozumienia zawierane pomiędzy poszczególnymi państwami. W roku 2026 przewidziane jest uruchomienie następujących konkursów:</a:t>
            </a: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Wspólne Projekty między Polską a Francją 2026: PHC </a:t>
            </a:r>
            <a:r>
              <a:rPr lang="pl-PL" sz="1600" u="sng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Polonium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(planowane jest ogłoszenie nowego naboru od lutego 2026)</a:t>
            </a:r>
          </a:p>
          <a:p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Wspólne Projekty między Polską a Niemcami 2026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(planowane jest ogłoszenie nowego naboru od lutego 2026)</a:t>
            </a:r>
          </a:p>
          <a:p>
            <a:r>
              <a:rPr lang="pl-PL" sz="1600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Wspólne Projekty między Polską a Czechami 2026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(planowane jest ogłoszenie nowego naboru od lutego 2026)</a:t>
            </a:r>
          </a:p>
          <a:p>
            <a:b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3B32F65-5D11-4455-A9C1-BA49D300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" y="3675529"/>
            <a:ext cx="363070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78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1676048"/>
            <a:ext cx="12192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BIEŻĄCE I PLANOWANE INICJATYWY BIURA WSPARCIA APLIKACJI GRANTOWYCH</a:t>
            </a:r>
          </a:p>
          <a:p>
            <a:endParaRPr lang="pl-PL" sz="2800" dirty="0"/>
          </a:p>
          <a:p>
            <a:endParaRPr lang="pl-PL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2800" dirty="0"/>
              <a:t>BAZA OBSZARÓW BADAWCZYCH</a:t>
            </a:r>
          </a:p>
          <a:p>
            <a:endParaRPr lang="pl-PL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2800" dirty="0"/>
              <a:t>TEMATYCZNE SPOTKANIA INFORMACYJNE</a:t>
            </a:r>
          </a:p>
          <a:p>
            <a:endParaRPr lang="pl-PL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2800" dirty="0"/>
              <a:t>PROCEDURA APLIKACJNA WRAZ Z FORMULARZEM „ZGŁOŚ POMYSŁ NA PROJEKT”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endParaRPr lang="pl-PL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endParaRPr lang="pl-PL" sz="4800" dirty="0"/>
          </a:p>
          <a:p>
            <a:endParaRPr lang="pl-PL" sz="4800" dirty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35383" y="984251"/>
            <a:ext cx="52374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35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1676048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pl-PL" sz="2800" dirty="0">
              <a:solidFill>
                <a:prstClr val="black"/>
              </a:solidFill>
            </a:endParaRPr>
          </a:p>
          <a:p>
            <a:pPr lvl="0" algn="ctr"/>
            <a:endParaRPr lang="pl-PL" sz="2800" dirty="0">
              <a:solidFill>
                <a:prstClr val="black"/>
              </a:solidFill>
            </a:endParaRPr>
          </a:p>
          <a:p>
            <a:pPr lvl="0" algn="ctr"/>
            <a:endParaRPr lang="pl-PL" sz="2800" dirty="0">
              <a:solidFill>
                <a:prstClr val="black"/>
              </a:solidFill>
            </a:endParaRPr>
          </a:p>
          <a:p>
            <a:pPr lvl="0" algn="ctr"/>
            <a:r>
              <a:rPr lang="pl-PL" sz="6000" dirty="0">
                <a:solidFill>
                  <a:prstClr val="black"/>
                </a:solidFill>
              </a:rPr>
              <a:t>Dziękujemy za uwagę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endParaRPr lang="pl-PL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endParaRPr lang="pl-PL" sz="4800" dirty="0"/>
          </a:p>
          <a:p>
            <a:endParaRPr lang="pl-PL" sz="4800" dirty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35383" y="984251"/>
            <a:ext cx="52374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892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8308" y="1676048"/>
            <a:ext cx="1077250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prstClr val="black"/>
                </a:solidFill>
              </a:rPr>
              <a:t>KANAŁY INFORMACYJNE BIURA WSPARCIA APLIKACJI GRANTOWYCH</a:t>
            </a:r>
          </a:p>
          <a:p>
            <a:pPr lvl="0"/>
            <a:endParaRPr lang="pl-PL" sz="20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STRONA INTERNETOWA UJD: </a:t>
            </a:r>
          </a:p>
          <a:p>
            <a:endParaRPr lang="pl-PL" sz="2000" dirty="0">
              <a:solidFill>
                <a:prstClr val="black"/>
              </a:solidFill>
              <a:hlinkClick r:id="rId3"/>
            </a:endParaRPr>
          </a:p>
          <a:p>
            <a:r>
              <a:rPr lang="pl-PL" sz="2000" dirty="0">
                <a:hlinkClick r:id="rId3"/>
              </a:rPr>
              <a:t>https://www.ujd.edu.pl/pl/artykul/255/1976/informacje-dla-wnioskodawcow-oferta-miedzynarodowa</a:t>
            </a:r>
            <a:r>
              <a:rPr lang="pl-PL" sz="2000" dirty="0"/>
              <a:t> </a:t>
            </a:r>
          </a:p>
          <a:p>
            <a:r>
              <a:rPr lang="pl-PL" sz="2000" dirty="0">
                <a:hlinkClick r:id="rId4"/>
              </a:rPr>
              <a:t>https://www.ujd.edu.pl/pl/artykuly/497/aktualnosci-i-komunikaty</a:t>
            </a:r>
            <a:endParaRPr lang="pl-PL" sz="2000" dirty="0"/>
          </a:p>
          <a:p>
            <a:endParaRPr lang="pl-P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INFORMACJE MAILOWE</a:t>
            </a:r>
          </a:p>
          <a:p>
            <a:pPr lvl="0"/>
            <a:endParaRPr lang="pl-PL" sz="20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NEWSLETTER UJD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l-PL" sz="20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WEBINARIA/WARSZTATY</a:t>
            </a: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21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8308" y="1676048"/>
            <a:ext cx="1077250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prstClr val="black"/>
                </a:solidFill>
              </a:rPr>
              <a:t>TYPOLOGIA BADAŃ NAUKOWYCH </a:t>
            </a:r>
            <a:r>
              <a:rPr lang="pl-PL" sz="2800" dirty="0">
                <a:solidFill>
                  <a:prstClr val="black"/>
                </a:solidFill>
              </a:rPr>
              <a:t>– kryterium celu</a:t>
            </a:r>
          </a:p>
          <a:p>
            <a:pPr lvl="0"/>
            <a:endParaRPr lang="pl-P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dirty="0"/>
              <a:t>podstawowe (teoretyczne, czyste) – podejmuje się je bez celu praktycznego, dla wyjaśnienia jeszcze nie zbadanych zjawisk i odkrycia nowych praw naukowych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dirty="0"/>
              <a:t>stosowane – są zazwyczaj rozumiane jako zmierzające do wykorzystania w praktyce wyników badań podstawowych, a ich rezultatem są nowe związki chemiczne, prototypy, modele itp., które powstają i są sprawdzane w laboratoriach i instytutach doświadczalnych pod względem efektywności, walorów technicznych i użyteczności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dirty="0"/>
              <a:t>wdrożeniowe – polegają na opracowaniu metod i technik zastosowania wyników badań podstawowych, co prowadzi do innowacji i rozwiązywania problemów w różnych dziedzinach. Są końcowym etapem cyklu badawczego, od odkrycia wynalazku do jego praktycznego zastosowania. Badania naukowe wdrożeniowe wiążą się ściśle z pracami rozwojowymi, polegającymi na adaptacji metod i osiągnięć badań wdrożeniowych do warunków produkcji w danym kraju i w danym zakładzie oraz na dostosowaniu produktu do wymogów odbiorcy tego kraju i jego rynku</a:t>
            </a:r>
          </a:p>
          <a:p>
            <a:pPr lvl="0"/>
            <a:endParaRPr lang="pl-PL" sz="2000" dirty="0">
              <a:solidFill>
                <a:prstClr val="black"/>
              </a:solidFill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57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8308" y="1676048"/>
            <a:ext cx="107725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prstClr val="black"/>
                </a:solidFill>
              </a:rPr>
              <a:t>ETAPY PROCESU BADAŃ WDROŻENIOWYCH</a:t>
            </a:r>
          </a:p>
          <a:p>
            <a:pPr lvl="0"/>
            <a:endParaRPr lang="pl-PL" sz="1600" b="1" dirty="0">
              <a:solidFill>
                <a:prstClr val="black"/>
              </a:solidFill>
            </a:endParaRPr>
          </a:p>
          <a:p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przygotowanie do wdrożenia: zawiera analizę procesów, określenie celów wdrożenia oraz wycenę koniecznych nakładów finansowych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analiza przedwdrożeniowa: opracowanie szczegółowej analizy funkcjonowania procesów w przedsiębiorstwie oraz wykazanie funkcjonalności wymagających opracowania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prace programistyczne: opracowanie dodatkowych funkcjonalności, jeśli są wymagane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operacjonalizacja: zdefiniowanie pojęć i przekształcenie ich w mierzalne wskaźniki, co zwiększa wiarygodność i rzetelność badań</a:t>
            </a:r>
            <a:endParaRPr lang="pl-PL" sz="2000" dirty="0">
              <a:solidFill>
                <a:prstClr val="black"/>
              </a:solidFill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50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4819650" y="2549077"/>
            <a:ext cx="0" cy="2572870"/>
          </a:xfrm>
          <a:prstGeom prst="line">
            <a:avLst/>
          </a:prstGeom>
          <a:ln>
            <a:solidFill>
              <a:srgbClr val="C4448C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589280" y="1660525"/>
            <a:ext cx="6497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2800" b="1"/>
              <a:t>PROGRAM STRATEGICZNY </a:t>
            </a:r>
            <a:r>
              <a:rPr lang="en-US" altLang="pl-PL" sz="2800" b="1"/>
              <a:t>GOSPOSTRATEG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109845" y="2359025"/>
            <a:ext cx="6685280" cy="2953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pl-PL" sz="1600"/>
              <a:t>Celem g</a:t>
            </a:r>
            <a:r>
              <a:rPr lang="" altLang="en-US" sz="1600"/>
              <a:t>ł</a:t>
            </a:r>
            <a:r>
              <a:rPr lang="en-US" altLang="en-US" sz="1600"/>
              <a:t>ó</a:t>
            </a:r>
            <a:r>
              <a:rPr lang="en-US" altLang="pl-PL" sz="1600"/>
              <a:t>wnym Programu GOSPOSTRATEG jest wzrost wykorzystania </a:t>
            </a:r>
            <a:br>
              <a:rPr lang="en-US" altLang="pl-PL" sz="1600"/>
            </a:br>
            <a:r>
              <a:rPr lang="en-US" altLang="pl-PL" sz="1600"/>
              <a:t>w perspektywie do 2028 r. rezultat</a:t>
            </a:r>
            <a:r>
              <a:rPr lang="en-US" altLang="en-US" sz="1600"/>
              <a:t>ó</a:t>
            </a:r>
            <a:r>
              <a:rPr lang="en-US" altLang="pl-PL" sz="1600"/>
              <a:t>w bada</a:t>
            </a:r>
            <a:r>
              <a:rPr lang="en-US" altLang="en-US" sz="1600"/>
              <a:t>ń</a:t>
            </a:r>
            <a:r>
              <a:rPr lang="en-US" altLang="pl-PL" sz="1600"/>
              <a:t> spo</a:t>
            </a:r>
            <a:r>
              <a:rPr lang="" altLang="en-US" sz="1600"/>
              <a:t>ł</a:t>
            </a:r>
            <a:r>
              <a:rPr lang="en-US" altLang="pl-PL" sz="1600"/>
              <a:t>eczno-ekonomicznych </a:t>
            </a:r>
            <a:br>
              <a:rPr lang="en-US" altLang="pl-PL" sz="1600"/>
            </a:br>
            <a:r>
              <a:rPr lang="en-US" altLang="pl-PL" sz="1600"/>
              <a:t>w kszta</a:t>
            </a:r>
            <a:r>
              <a:rPr lang="" altLang="en-US" sz="1600"/>
              <a:t>ł</a:t>
            </a:r>
            <a:r>
              <a:rPr lang="en-US" altLang="pl-PL" sz="1600"/>
              <a:t>towaniu krajowych i regionalnych polityk rozwojowych. 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pl-PL" sz="16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pl-PL" sz="1600"/>
              <a:t>Cele szczeg</a:t>
            </a:r>
            <a:r>
              <a:rPr lang="en-US" altLang="en-US" sz="1600"/>
              <a:t>ó</a:t>
            </a:r>
            <a:r>
              <a:rPr lang="" altLang="en-US" sz="1600"/>
              <a:t>ł</a:t>
            </a:r>
            <a:r>
              <a:rPr lang="en-US" altLang="pl-PL" sz="1600"/>
              <a:t>owe Programu: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pl-PL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pl-PL" sz="1600"/>
              <a:t>wdro</a:t>
            </a:r>
            <a:r>
              <a:rPr lang="" altLang="en-US" sz="1600"/>
              <a:t>ż</a:t>
            </a:r>
            <a:r>
              <a:rPr lang="en-US" altLang="pl-PL" sz="1600"/>
              <a:t>enie polityk, strategii, dokument</a:t>
            </a:r>
            <a:r>
              <a:rPr lang="en-US" altLang="en-US" sz="1600"/>
              <a:t>ó</a:t>
            </a:r>
            <a:r>
              <a:rPr lang="en-US" altLang="pl-PL" sz="1600"/>
              <a:t>w operacyjnych i konkretnych rozwi</a:t>
            </a:r>
            <a:r>
              <a:rPr lang="" altLang="en-US" sz="1600"/>
              <a:t>ą</a:t>
            </a:r>
            <a:r>
              <a:rPr lang="en-US" altLang="pl-PL" sz="1600"/>
              <a:t>za</a:t>
            </a:r>
            <a:r>
              <a:rPr lang="en-US" altLang="en-US" sz="1600"/>
              <a:t>ń</a:t>
            </a:r>
            <a:r>
              <a:rPr lang="en-US" altLang="pl-PL" sz="1600"/>
              <a:t> opracowanych w ramach Programu</a:t>
            </a:r>
            <a:r>
              <a:rPr lang="pl-PL" altLang="en-US" sz="1600"/>
              <a:t>,</a:t>
            </a:r>
            <a:endParaRPr lang="en-US" altLang="pl-PL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pl-PL" sz="1600"/>
              <a:t>wdro</a:t>
            </a:r>
            <a:r>
              <a:rPr lang="" altLang="en-US" sz="1600"/>
              <a:t>ż</a:t>
            </a:r>
            <a:r>
              <a:rPr lang="en-US" altLang="pl-PL" sz="1600"/>
              <a:t>enie rozwi</a:t>
            </a:r>
            <a:r>
              <a:rPr lang="" altLang="en-US" sz="1600"/>
              <a:t>ą</a:t>
            </a:r>
            <a:r>
              <a:rPr lang="en-US" altLang="pl-PL" sz="1600"/>
              <a:t>za</a:t>
            </a:r>
            <a:r>
              <a:rPr lang="en-US" altLang="en-US" sz="1600"/>
              <a:t>ń</a:t>
            </a:r>
            <a:r>
              <a:rPr lang="en-US" altLang="pl-PL" sz="1600"/>
              <a:t> opracowanych w ramach Programu, wzmacniaj</a:t>
            </a:r>
            <a:r>
              <a:rPr lang="" altLang="en-US" sz="1600"/>
              <a:t>ą</a:t>
            </a:r>
            <a:r>
              <a:rPr lang="en-US" altLang="pl-PL" sz="1600"/>
              <a:t>cych kapita</a:t>
            </a:r>
            <a:r>
              <a:rPr lang="" altLang="en-US" sz="1600"/>
              <a:t>ł</a:t>
            </a:r>
            <a:r>
              <a:rPr lang="en-US" altLang="pl-PL" sz="1600"/>
              <a:t> spo</a:t>
            </a:r>
            <a:r>
              <a:rPr lang="" altLang="en-US" sz="1600"/>
              <a:t>ł</a:t>
            </a:r>
            <a:r>
              <a:rPr lang="en-US" altLang="pl-PL" sz="1600"/>
              <a:t>eczny niezb</a:t>
            </a:r>
            <a:r>
              <a:rPr lang="" altLang="en-US" sz="1600"/>
              <a:t>ę</a:t>
            </a:r>
            <a:r>
              <a:rPr lang="en-US" altLang="pl-PL" sz="1600"/>
              <a:t>dny do realizacji krajowych i regionalnych polityk rozwojowych.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pl-PL" sz="1600"/>
          </a:p>
        </p:txBody>
      </p:sp>
      <p:pic>
        <p:nvPicPr>
          <p:cNvPr id="11" name="Obraz 10" descr="NCB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35" y="2616200"/>
            <a:ext cx="3528695" cy="894080"/>
          </a:xfrm>
          <a:prstGeom prst="rect">
            <a:avLst/>
          </a:prstGeom>
        </p:spPr>
      </p:pic>
      <p:pic>
        <p:nvPicPr>
          <p:cNvPr id="14" name="Obraz 13" descr="Gospostrat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50" y="3891915"/>
            <a:ext cx="2915920" cy="12299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4819650" y="2549077"/>
            <a:ext cx="0" cy="2572870"/>
          </a:xfrm>
          <a:prstGeom prst="line">
            <a:avLst/>
          </a:prstGeom>
          <a:ln>
            <a:solidFill>
              <a:srgbClr val="C4448C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589280" y="1660525"/>
            <a:ext cx="6497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2800" b="1"/>
              <a:t>PROGRAM STRATEGICZNY </a:t>
            </a:r>
            <a:r>
              <a:rPr lang="en-US" altLang="pl-PL" sz="2800" b="1"/>
              <a:t>GOSPOSTRATEG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109845" y="2359025"/>
            <a:ext cx="6685280" cy="2953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endParaRPr lang="en-US" altLang="pl-PL" sz="1600"/>
          </a:p>
          <a:p>
            <a:pPr indent="0">
              <a:buFont typeface="Arial" panose="020B0604020202020204" pitchFamily="34" charset="0"/>
              <a:buNone/>
            </a:pPr>
            <a:endParaRPr lang="en-US" altLang="pl-PL" sz="16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pl-PL" sz="1600"/>
              <a:t>Zakres tematyczny Programu obejmuje 4 obszary: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pl-PL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pl-PL" sz="1600"/>
              <a:t>pu</a:t>
            </a:r>
            <a:r>
              <a:rPr lang="" altLang="en-US" sz="1600"/>
              <a:t>ł</a:t>
            </a:r>
            <a:r>
              <a:rPr lang="en-US" altLang="pl-PL" sz="1600"/>
              <a:t>apk</a:t>
            </a:r>
            <a:r>
              <a:rPr lang="" altLang="en-US" sz="1600"/>
              <a:t>ę</a:t>
            </a:r>
            <a:r>
              <a:rPr lang="en-US" altLang="pl-PL" sz="1600"/>
              <a:t> </a:t>
            </a:r>
            <a:r>
              <a:rPr lang="" altLang="en-US" sz="1600"/>
              <a:t>ś</a:t>
            </a:r>
            <a:r>
              <a:rPr lang="en-US" altLang="pl-PL" sz="1600"/>
              <a:t>redniego dochodu i przeci</a:t>
            </a:r>
            <a:r>
              <a:rPr lang="" altLang="en-US" sz="1600"/>
              <a:t>ę</a:t>
            </a:r>
            <a:r>
              <a:rPr lang="en-US" altLang="pl-PL" sz="1600"/>
              <a:t>tnego produktu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pl-PL" sz="1600"/>
              <a:t>pu</a:t>
            </a:r>
            <a:r>
              <a:rPr lang="" altLang="en-US" sz="1600"/>
              <a:t>ł</a:t>
            </a:r>
            <a:r>
              <a:rPr lang="en-US" altLang="pl-PL" sz="1600"/>
              <a:t>apk</a:t>
            </a:r>
            <a:r>
              <a:rPr lang="" altLang="en-US" sz="1600"/>
              <a:t>ę</a:t>
            </a:r>
            <a:r>
              <a:rPr lang="en-US" altLang="pl-PL" sz="1600"/>
              <a:t> braku r</a:t>
            </a:r>
            <a:r>
              <a:rPr lang="en-US" altLang="en-US" sz="1600"/>
              <a:t>ó</a:t>
            </a:r>
            <a:r>
              <a:rPr lang="en-US" altLang="pl-PL" sz="1600"/>
              <a:t>wnowagi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pl-PL" sz="1600"/>
              <a:t>pu</a:t>
            </a:r>
            <a:r>
              <a:rPr lang="" altLang="en-US" sz="1600"/>
              <a:t>ł</a:t>
            </a:r>
            <a:r>
              <a:rPr lang="en-US" altLang="pl-PL" sz="1600"/>
              <a:t>apk</a:t>
            </a:r>
            <a:r>
              <a:rPr lang="" altLang="en-US" sz="1600"/>
              <a:t>ę</a:t>
            </a:r>
            <a:r>
              <a:rPr lang="en-US" altLang="pl-PL" sz="1600"/>
              <a:t> demograficzn</a:t>
            </a:r>
            <a:r>
              <a:rPr lang="" altLang="en-US" sz="1600"/>
              <a:t>ą</a:t>
            </a:r>
            <a:endParaRPr lang="en-US" altLang="pl-PL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pl-PL" sz="1600"/>
              <a:t>pu</a:t>
            </a:r>
            <a:r>
              <a:rPr lang="" altLang="en-US" sz="1600"/>
              <a:t>ł</a:t>
            </a:r>
            <a:r>
              <a:rPr lang="en-US" altLang="pl-PL" sz="1600"/>
              <a:t>apk</a:t>
            </a:r>
            <a:r>
              <a:rPr lang="" altLang="en-US" sz="1600"/>
              <a:t>ę</a:t>
            </a:r>
            <a:r>
              <a:rPr lang="en-US" altLang="pl-PL" sz="1600"/>
              <a:t> s</a:t>
            </a:r>
            <a:r>
              <a:rPr lang="" altLang="en-US" sz="1600"/>
              <a:t>ł</a:t>
            </a:r>
            <a:r>
              <a:rPr lang="en-US" altLang="pl-PL" sz="1600"/>
              <a:t>abo</a:t>
            </a:r>
            <a:r>
              <a:rPr lang="" altLang="en-US" sz="1600"/>
              <a:t>ś</a:t>
            </a:r>
            <a:r>
              <a:rPr lang="en-US" altLang="pl-PL" sz="1600"/>
              <a:t>ci instytucji</a:t>
            </a:r>
          </a:p>
        </p:txBody>
      </p:sp>
      <p:pic>
        <p:nvPicPr>
          <p:cNvPr id="11" name="Obraz 10" descr="NCB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35" y="2616200"/>
            <a:ext cx="3528695" cy="894080"/>
          </a:xfrm>
          <a:prstGeom prst="rect">
            <a:avLst/>
          </a:prstGeom>
        </p:spPr>
      </p:pic>
      <p:pic>
        <p:nvPicPr>
          <p:cNvPr id="14" name="Obraz 13" descr="Gospostrat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50" y="3891915"/>
            <a:ext cx="2915920" cy="12299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4819650" y="2549077"/>
            <a:ext cx="0" cy="2572870"/>
          </a:xfrm>
          <a:prstGeom prst="line">
            <a:avLst/>
          </a:prstGeom>
          <a:ln>
            <a:solidFill>
              <a:srgbClr val="C4448C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589280" y="1660525"/>
            <a:ext cx="6497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2800" b="1"/>
              <a:t>PROGRAM STRATEGICZNY </a:t>
            </a:r>
            <a:r>
              <a:rPr lang="en-US" altLang="pl-PL" sz="2800" b="1"/>
              <a:t>GOSPOSTRATEG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109845" y="2359025"/>
            <a:ext cx="6685280" cy="2953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pl-PL" altLang="en-US" sz="1600"/>
              <a:t>T</a:t>
            </a:r>
            <a:r>
              <a:rPr lang="en-US" altLang="pl-PL" sz="1600"/>
              <a:t>yp</a:t>
            </a:r>
            <a:r>
              <a:rPr lang="pl-PL" altLang="en-US" sz="1600"/>
              <a:t>y</a:t>
            </a:r>
            <a:r>
              <a:rPr lang="en-US" altLang="pl-PL" sz="1600"/>
              <a:t> konkurs</a:t>
            </a:r>
            <a:r>
              <a:rPr lang="en-US" altLang="en-US" sz="1600"/>
              <a:t>ó</a:t>
            </a:r>
            <a:r>
              <a:rPr lang="en-US" altLang="pl-PL" sz="1600"/>
              <a:t>w: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pl-PL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en-US" sz="1600"/>
              <a:t>konkurs </a:t>
            </a:r>
            <a:r>
              <a:rPr lang="en-US" altLang="pl-PL" sz="1600"/>
              <a:t>na projekty otwarte, dotycz</a:t>
            </a:r>
            <a:r>
              <a:rPr lang="" altLang="en-US" sz="1600"/>
              <a:t>ą</a:t>
            </a:r>
            <a:r>
              <a:rPr lang="en-US" altLang="pl-PL" sz="1600"/>
              <a:t>ce ca</a:t>
            </a:r>
            <a:r>
              <a:rPr lang="" altLang="en-US" sz="1600"/>
              <a:t>ł</a:t>
            </a:r>
            <a:r>
              <a:rPr lang="en-US" altLang="pl-PL" sz="1600"/>
              <a:t>ego zakresu tematycznego programu GOSPOSTRATEG, gdzie rol</a:t>
            </a:r>
            <a:r>
              <a:rPr lang="" altLang="en-US" sz="1600"/>
              <a:t>ę</a:t>
            </a:r>
            <a:r>
              <a:rPr lang="en-US" altLang="pl-PL" sz="1600"/>
              <a:t> wiod</a:t>
            </a:r>
            <a:r>
              <a:rPr lang="" altLang="en-US" sz="1600"/>
              <a:t>ą</a:t>
            </a:r>
            <a:r>
              <a:rPr lang="en-US" altLang="pl-PL" sz="1600"/>
              <a:t>c</a:t>
            </a:r>
            <a:r>
              <a:rPr lang="" altLang="en-US" sz="1600"/>
              <a:t>ą</a:t>
            </a:r>
            <a:r>
              <a:rPr lang="en-US" altLang="pl-PL" sz="1600"/>
              <a:t> w konsorcjum ma podmiot posiadaj</a:t>
            </a:r>
            <a:r>
              <a:rPr lang="" altLang="en-US" sz="1600"/>
              <a:t>ą</a:t>
            </a:r>
            <a:r>
              <a:rPr lang="en-US" altLang="pl-PL" sz="1600"/>
              <a:t>cy zdolno</a:t>
            </a:r>
            <a:r>
              <a:rPr lang="" altLang="en-US" sz="1600"/>
              <a:t>ść</a:t>
            </a:r>
            <a:r>
              <a:rPr lang="en-US" altLang="pl-PL" sz="1600"/>
              <a:t> do zastosowana w praktyce rozwi</a:t>
            </a:r>
            <a:r>
              <a:rPr lang="" altLang="en-US" sz="1600"/>
              <a:t>ą</a:t>
            </a:r>
            <a:r>
              <a:rPr lang="en-US" altLang="pl-PL" sz="1600"/>
              <a:t>zania b</a:t>
            </a:r>
            <a:r>
              <a:rPr lang="" altLang="en-US" sz="1600"/>
              <a:t>ę</a:t>
            </a:r>
            <a:r>
              <a:rPr lang="en-US" altLang="pl-PL" sz="1600"/>
              <a:t>d</a:t>
            </a:r>
            <a:r>
              <a:rPr lang="" altLang="en-US" sz="1600"/>
              <a:t>ą</a:t>
            </a:r>
            <a:r>
              <a:rPr lang="en-US" altLang="pl-PL" sz="1600"/>
              <a:t>cego wynikiem realizacji projektu</a:t>
            </a:r>
            <a:r>
              <a:rPr lang="pl-PL" altLang="en-US" sz="1600"/>
              <a:t> (ogłaszany min. raz w roku)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en-US" sz="1600"/>
              <a:t>konkurs </a:t>
            </a:r>
            <a:r>
              <a:rPr lang="en-US" altLang="pl-PL" sz="1600"/>
              <a:t>na projekty zamawiane przez instytucje prowadz</a:t>
            </a:r>
            <a:r>
              <a:rPr lang="" altLang="en-US" sz="1600"/>
              <a:t>ą</a:t>
            </a:r>
            <a:r>
              <a:rPr lang="en-US" altLang="pl-PL" sz="1600"/>
              <a:t>ce polityk</a:t>
            </a:r>
            <a:r>
              <a:rPr lang="" altLang="en-US" sz="1600"/>
              <a:t>ę</a:t>
            </a:r>
            <a:r>
              <a:rPr lang="en-US" altLang="pl-PL" sz="1600"/>
              <a:t> rozwojow</a:t>
            </a:r>
            <a:r>
              <a:rPr lang="" altLang="en-US" sz="1600"/>
              <a:t>ą</a:t>
            </a:r>
            <a:r>
              <a:rPr lang="en-US" altLang="pl-PL" sz="1600"/>
              <a:t> pa</a:t>
            </a:r>
            <a:r>
              <a:rPr lang="en-US" altLang="en-US" sz="1600"/>
              <a:t>ń</a:t>
            </a:r>
            <a:r>
              <a:rPr lang="en-US" altLang="pl-PL" sz="1600"/>
              <a:t>stwa (tzw. Instytucje Zamawiaj</a:t>
            </a:r>
            <a:r>
              <a:rPr lang="" altLang="en-US" sz="1600"/>
              <a:t>ą</a:t>
            </a:r>
            <a:r>
              <a:rPr lang="en-US" altLang="pl-PL" sz="1600"/>
              <a:t>ce). Zakres tematyczny konkursu na projekty zamawiane ustalany jest na podstawie propozycji zam</a:t>
            </a:r>
            <a:r>
              <a:rPr lang="en-US" altLang="en-US" sz="1600"/>
              <a:t>ó</a:t>
            </a:r>
            <a:r>
              <a:rPr lang="en-US" altLang="pl-PL" sz="1600"/>
              <a:t>wie</a:t>
            </a:r>
            <a:r>
              <a:rPr lang="en-US" altLang="en-US" sz="1600"/>
              <a:t>ń</a:t>
            </a:r>
            <a:r>
              <a:rPr lang="en-US" altLang="pl-PL" sz="1600"/>
              <a:t> rozwi</a:t>
            </a:r>
            <a:r>
              <a:rPr lang="" altLang="en-US" sz="1600"/>
              <a:t>ą</a:t>
            </a:r>
            <a:r>
              <a:rPr lang="en-US" altLang="pl-PL" sz="1600"/>
              <a:t>za</a:t>
            </a:r>
            <a:r>
              <a:rPr lang="en-US" altLang="en-US" sz="1600"/>
              <a:t>ń</a:t>
            </a:r>
            <a:r>
              <a:rPr lang="en-US" altLang="pl-PL" sz="1600"/>
              <a:t> wyzwa</a:t>
            </a:r>
            <a:r>
              <a:rPr lang="en-US" altLang="en-US" sz="1600"/>
              <a:t>ń</a:t>
            </a:r>
            <a:r>
              <a:rPr lang="en-US" altLang="pl-PL" sz="1600"/>
              <a:t> strategicznych sk</a:t>
            </a:r>
            <a:r>
              <a:rPr lang="" altLang="en-US" sz="1600"/>
              <a:t>ł</a:t>
            </a:r>
            <a:r>
              <a:rPr lang="en-US" altLang="pl-PL" sz="1600"/>
              <a:t>adanych przez Instytucje Zamawiaj</a:t>
            </a:r>
            <a:r>
              <a:rPr lang="" altLang="en-US" sz="1600"/>
              <a:t>ą</a:t>
            </a:r>
            <a:r>
              <a:rPr lang="en-US" altLang="pl-PL" sz="1600"/>
              <a:t>ce</a:t>
            </a:r>
          </a:p>
        </p:txBody>
      </p:sp>
      <p:pic>
        <p:nvPicPr>
          <p:cNvPr id="11" name="Obraz 10" descr="NCB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35" y="2616200"/>
            <a:ext cx="3528695" cy="894080"/>
          </a:xfrm>
          <a:prstGeom prst="rect">
            <a:avLst/>
          </a:prstGeom>
        </p:spPr>
      </p:pic>
      <p:pic>
        <p:nvPicPr>
          <p:cNvPr id="14" name="Obraz 13" descr="Gospostrat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50" y="3891915"/>
            <a:ext cx="2915920" cy="12299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4819650" y="2549077"/>
            <a:ext cx="0" cy="2572870"/>
          </a:xfrm>
          <a:prstGeom prst="line">
            <a:avLst/>
          </a:prstGeom>
          <a:ln>
            <a:solidFill>
              <a:srgbClr val="C4448C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57200" y="1663065"/>
            <a:ext cx="904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2800" b="1"/>
              <a:t>PROGRAM STRATEGICZNY </a:t>
            </a:r>
            <a:r>
              <a:rPr lang="en-US" altLang="pl-PL" sz="2800" b="1"/>
              <a:t>GOSPOSTRATEG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294630" y="2426335"/>
            <a:ext cx="6500495" cy="3192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pl-PL" sz="1600"/>
              <a:t>NCBR udziela dofinansowania na realizacj</a:t>
            </a:r>
            <a:r>
              <a:rPr lang="en-US" altLang="en-US" sz="1600"/>
              <a:t>ę</a:t>
            </a:r>
            <a:r>
              <a:rPr lang="en-US" altLang="pl-PL" sz="1600"/>
              <a:t> projekt</a:t>
            </a:r>
            <a:r>
              <a:rPr lang="en-US" altLang="en-US" sz="1600"/>
              <a:t>ó</a:t>
            </a:r>
            <a:r>
              <a:rPr lang="en-US" altLang="pl-PL" sz="1600"/>
              <a:t>w, kt</a:t>
            </a:r>
            <a:r>
              <a:rPr lang="en-US" altLang="en-US" sz="1600"/>
              <a:t>ó</a:t>
            </a:r>
            <a:r>
              <a:rPr lang="en-US" altLang="pl-PL" sz="1600"/>
              <a:t>re obejmuj</a:t>
            </a:r>
            <a:r>
              <a:rPr lang="en-US" altLang="en-US" sz="1600"/>
              <a:t>ą</a:t>
            </a:r>
            <a:r>
              <a:rPr lang="en-US" altLang="pl-PL" sz="1600"/>
              <a:t>: 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pl-PL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pl-PL" sz="1600"/>
              <a:t>badania podstawowe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pl-PL" sz="1600"/>
              <a:t>badania przemys</a:t>
            </a:r>
            <a:r>
              <a:rPr lang="en-US" altLang="en-US" sz="1600"/>
              <a:t>ł</a:t>
            </a:r>
            <a:r>
              <a:rPr lang="en-US" altLang="pl-PL" sz="1600"/>
              <a:t>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pl-PL" sz="1600"/>
              <a:t>eksperymentalne prace rozwojowe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pl-PL" sz="1600"/>
              <a:t>prace przedwdro</a:t>
            </a:r>
            <a:r>
              <a:rPr lang="en-US" altLang="en-US" sz="1600"/>
              <a:t>ż</a:t>
            </a:r>
            <a:r>
              <a:rPr lang="en-US" altLang="pl-PL" sz="1600"/>
              <a:t>eniowe 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pl-PL" sz="16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pl-PL" sz="1600"/>
              <a:t>Poziom dofinansowania na realizacj</a:t>
            </a:r>
            <a:r>
              <a:rPr lang="" altLang="en-US" sz="1600"/>
              <a:t>ę</a:t>
            </a:r>
            <a:r>
              <a:rPr lang="en-US" altLang="pl-PL" sz="1600"/>
              <a:t> prac w projekcie wynosi do 100% koszt</a:t>
            </a:r>
            <a:r>
              <a:rPr lang="en-US" altLang="en-US" sz="1600"/>
              <a:t>ó</a:t>
            </a:r>
            <a:r>
              <a:rPr lang="en-US" altLang="pl-PL" sz="1600"/>
              <a:t>w kwalifikowalnych. 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pl-PL" sz="1600"/>
          </a:p>
        </p:txBody>
      </p:sp>
      <p:pic>
        <p:nvPicPr>
          <p:cNvPr id="4" name="Obraz 3" descr="Gospostrat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0" y="3891915"/>
            <a:ext cx="2915920" cy="1229995"/>
          </a:xfrm>
          <a:prstGeom prst="rect">
            <a:avLst/>
          </a:prstGeom>
        </p:spPr>
      </p:pic>
      <p:pic>
        <p:nvPicPr>
          <p:cNvPr id="8" name="Obraz 7" descr="NCB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35" y="2616200"/>
            <a:ext cx="3528695" cy="8940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0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2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3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4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15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2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3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4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5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6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7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8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ppt/theme/themeOverride9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3721</TotalTime>
  <Words>2980</Words>
  <Application>Microsoft Office PowerPoint</Application>
  <PresentationFormat>Panoramiczny</PresentationFormat>
  <Paragraphs>406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Times New Roman</vt:lpstr>
      <vt:lpstr>Wingdings 3</vt:lpstr>
      <vt:lpstr>Motyw pakietu Office</vt:lpstr>
      <vt:lpstr>Jon (sala konferencyjna)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KBalas</dc:creator>
  <cp:lastModifiedBy>Izabela Hepner-Zybert</cp:lastModifiedBy>
  <cp:revision>231</cp:revision>
  <cp:lastPrinted>2025-11-18T07:15:00Z</cp:lastPrinted>
  <dcterms:created xsi:type="dcterms:W3CDTF">2024-11-20T08:15:56Z</dcterms:created>
  <dcterms:modified xsi:type="dcterms:W3CDTF">2025-12-18T09:03:03Z</dcterms:modified>
</cp:coreProperties>
</file>