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282" r:id="rId4"/>
    <p:sldId id="284" r:id="rId5"/>
    <p:sldId id="285" r:id="rId6"/>
    <p:sldId id="287" r:id="rId7"/>
    <p:sldId id="288" r:id="rId8"/>
    <p:sldId id="319" r:id="rId9"/>
    <p:sldId id="316" r:id="rId10"/>
    <p:sldId id="307" r:id="rId11"/>
    <p:sldId id="300" r:id="rId12"/>
    <p:sldId id="317" r:id="rId13"/>
    <p:sldId id="318" r:id="rId14"/>
    <p:sldId id="322" r:id="rId15"/>
    <p:sldId id="323" r:id="rId16"/>
    <p:sldId id="324" r:id="rId17"/>
    <p:sldId id="326" r:id="rId18"/>
    <p:sldId id="320" r:id="rId19"/>
    <p:sldId id="325" r:id="rId20"/>
    <p:sldId id="321" r:id="rId21"/>
    <p:sldId id="283" r:id="rId22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E8194-140C-45D3-A04F-B08E5AAA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BD1D2A-9DB0-46E9-A437-FD12717B2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1A1BD-6725-4D50-86D6-E50BCAA4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40B7B1-8787-4003-95CC-72028B0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A5A1A-CEA7-486F-80EB-9796D847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7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E35AE-DB1C-4FF1-9E65-998CA7B5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AA382C-0725-4D67-9BB7-7E5B2580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01959E-5C7E-4939-9E24-CCB8CAB6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D5ECE-33C4-4FFE-A657-A1D025C1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BCA17D-2CF7-4633-BACF-02DDBFBA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2EE172-2A5F-45AB-9B33-37B0EE217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6AED96-9888-4D1B-8461-CD985993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7C24CF-441B-4D9C-BA1F-66F3505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0C584-C02D-4FF6-B7A6-12441DC4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39201E-1371-4A45-B6FB-AAEEED85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80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58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54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5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73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25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56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7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706EF-269F-4268-97CB-E18E28F4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503A7-7380-4F8F-9560-11A7BC8F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40CFFD-DBCC-4B7C-B545-5D6D3671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2D1575-A471-42DE-B413-01A682B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8FA922-153A-4EA9-AFBE-651B3A42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76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03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44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68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27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85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15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95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16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2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84F93-8274-4376-92DA-631752C0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D59AA6-4B99-4228-A9B1-E2562902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1B4048-DE01-4BB9-BE4C-D4DF24C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435D6D-51CA-4C61-BE1F-020D8BF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E00448-4F50-40A4-A0C6-F8A3E1B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0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08C15-B551-49D7-BFFF-FFC1FD50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C13C11-05E7-4D40-8F63-4A2A0737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1B1817-FFCA-4C43-A79D-3C1A1A64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905622-C318-40D2-A2C7-2815E271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81454-8BA1-41F8-BD82-782FD01E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79FC7-0E23-48E5-9A4F-995F841C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4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FAAA2-095C-417F-86E3-DF513E5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CEE41-3606-4318-9638-A0FA70A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A2856-6531-4182-9AE9-F5EFB31E9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9EDB19-8051-460C-8E6B-0C03CB048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2B4740-B701-45A8-B73D-25F705E4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0330C2-EE41-48C2-88BE-927D8E57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F386C09-26CC-4556-AADE-6B716D39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C9CF43-2E4C-48C8-8FBE-92324B30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8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05838F-F93A-421A-B6F7-5ACC827A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B24564-F7CD-4225-8B28-872B882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3158CD-0C0B-4E4F-B280-CDF4D8DE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F01D55-A855-4F1B-823A-AA5C8090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72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32DAB3-8166-4499-ABC5-FDA1DB71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0B0424-6E8E-4EAD-9CE4-67CBECE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4CBA49-8079-49D4-9256-83E1BC9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1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2F5D4-6249-4157-AE6C-B61982B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E1326-AAFF-4F2C-87C6-21DA0D19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A982BB-5FEF-43C2-928D-7CEB0B92C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310DE-7DDB-49FF-8D87-6903A0B9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99C4C-70C5-4863-AA48-9AE93FF7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AC0A77-7445-4A76-8655-B155D79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BD82A-2872-4996-BAC9-DBC8C7F2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32BE33-FB4C-4E80-88E4-83886005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EA70F7-32E8-41D3-B7F9-162AE7E5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AF71A4-A25F-46AC-8487-08931E3E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8BC12C-0B16-42D0-A052-35AEB062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1CAF8B-7911-4A4D-8028-EAF4B7C6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0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8825DA-2DB6-4E0A-8E20-59FCAC58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22081-6C4E-4229-9691-5A33E9A5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15BCF0-CB95-45FA-979F-114DF0572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A87875-8C6E-4F03-9DE0-4B0328E4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FA1F63-1146-40A3-BF08-CB2F2BEFF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9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23.03.2026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3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hyperlink" Target="https://www.cost.eu/cost-actions-event/browse-action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ideal-ist.eu/partner-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ideal-ist.eu/partner-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axess.ec.europa.eu/partner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uraxess.pl/jobs/search?f%5B0%5D=job_country%3A749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www.euraxess.pl/pl/poland/praca-granty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hyperlink" Target="https://ideal-ist.eu/partner-sear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s://ideal-ist.eu/partner-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luster-2-brokerage-event.b2match.io/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hyperlink" Target="https://proposals.etag.ee/water4all/2024/partner-search" TargetMode="Externa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jpeg"/><Relationship Id="rId1" Type="http://schemas.openxmlformats.org/officeDocument/2006/relationships/themeOverride" Target="../theme/themeOverride14.xml"/><Relationship Id="rId6" Type="http://schemas.openxmlformats.org/officeDocument/2006/relationships/hyperlink" Target="https://ideal-ist.eu/partner-search" TargetMode="External"/><Relationship Id="rId11" Type="http://schemas.openxmlformats.org/officeDocument/2006/relationships/hyperlink" Target="https://www.bing.com/ck/a?!&amp;&amp;p=7d784fa8836d117205aa550a5d6515efbb596e11011f4b0e13cc4e30157e950bJmltdHM9MTc3Mzk2NDgwMA&amp;ptn=3&amp;ver=2&amp;hsh=4&amp;fclid=11ce710e-f482-6197-3945-6750f51f6005&amp;u=a1L2ltYWdlcy9zZWFyY2g_cT1pZGVhbGlzdCtwbGF0Zm9ybWErbG9nbyZpZD03MzNERkVBQjFDQjI4QkFCMzZCMERFQjVBOTE1NUZBNTgzRDNFQUYyJkZPUk09SVFGUkJB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hyperlink" Target="https://pl.freepik.com/darmowe-wektory/mezczyzna-i-kobieta-korzystaja-z-konferencji-online-aby-zapobiec-infekcji_11879342.htm#fromView=search&amp;page=2&amp;position=10&amp;uuid=54545d31-5d56-440b-868c-e5473aa55f68&amp;query=platformy+dedykowane+poszukiwaniu+partner%C3%B3w+naukowych+kresk%C3%B3wka" TargetMode="External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s://fulbright.edu.pl/junior-award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s://pl.freepik.com/obraz-premium-ai/3d-plaska-ikona-jako-naukowiec-z-modelem-chemicznym-i-artykulem-badawczym-symbolizujacym-marzenia-naukowe_274143809.htm#fromView=search&amp;page=4&amp;position=26&amp;uuid=5e156a7a-1a66-45af-b61d-5c077df2b0e8&amp;query=zosta%C5%84+ekspertem+naukowym+kresk%C3%B3wk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d.edu.pl/pl/artykul/255/1940/informacje-dla-wnioskodawcow-oferta-krajowa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ujd.edu.pl/pl/artykuly/497/aktualnosci-i-komunikaty" TargetMode="External"/><Relationship Id="rId4" Type="http://schemas.openxmlformats.org/officeDocument/2006/relationships/hyperlink" Target="https://www.ujd.edu.pl/pl/artykul/255/1976/informacje-dla-wnioskodawcow-oferta-miedzynarodow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s://pl.freepik.com/darmowe-wektory/recznie-rysowane-koncepcja-strategii-biznesowej-plaskiej-konstrukcji_20547398.htm#fromView=search&amp;page=1&amp;position=6&amp;uuid=a3fddf7e-fab4-47c9-9b7c-2b9d4a4ee56b&amp;query=wsp%C3%B3%C5%82praca+naukow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pl.freepik.com/darmowe-wektory/widok-z-przodu-nauczyciela-za-pomoca-laptopa-do-komunikowania-sie-wideokonferencji-z-uczniami-na-bialym-tle_12321551.htm#fromView=search&amp;page=1&amp;position=1&amp;uuid=05a04a63-d6c5-4dfd-b4bb-ec0d16f990a0&amp;query=baz+kontakt%C3%B3w+naukowych+kresk%C3%B3wk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colours-alliance.e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pl.freepik.com/obraz-premium-ai/dwoch-mezczyzn-siedzi-przy-biurku-a-jeden-ma-znak-z-napisem-quote-na-nim_397099478.htm#fromView=search&amp;page=1&amp;position=11&amp;uuid=3b342ede-f188-4271-b2ea-524f5caf7610&amp;query=umowy+bilateralne+kresk%C3%B3wk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pl.freepik.com/darmowe-wektory/chlopiec-i-dziewczynka-czatuja-w-inteligentny-telefon-z-motywem-ikony-mediow-spolecznosciowych-na-bialym-tle_10064336.htm#fromView=search&amp;page=1&amp;position=0&amp;uuid=7b1ab085-444d-4269-ba5b-bb18bf2e8d9a&amp;query=social+media+kresk%C3%B3wk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pl.freepik.com/premium-wektory/przenosne_419979459.htm#fromView=search&amp;page=2&amp;position=37&amp;uuid=4ed28321-19c6-4c0d-afb3-43741d8ee5f6&amp;query=konferencje+i+targi+bran%C5%BCowe+kresk%C3%B3wk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fulbright.edu.pl/junior-award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/>
              <a:t>Możliwości poszukiwania partnerów             do projektów oraz budowania międzynarodowych konsorcjów</a:t>
            </a:r>
          </a:p>
          <a:p>
            <a:pPr algn="ctr"/>
            <a:endParaRPr lang="pl-PL" sz="4400" b="1" dirty="0"/>
          </a:p>
          <a:p>
            <a:pPr algn="ctr"/>
            <a:endParaRPr lang="pl-PL" sz="2400" dirty="0"/>
          </a:p>
          <a:p>
            <a:r>
              <a:rPr lang="pl-PL" dirty="0"/>
              <a:t>                                                                                                                                       opracowano:</a:t>
            </a:r>
          </a:p>
          <a:p>
            <a:r>
              <a:rPr lang="pl-PL" dirty="0"/>
              <a:t>                                                                                                                                       Izabela Hepner-Zybert</a:t>
            </a:r>
          </a:p>
          <a:p>
            <a:r>
              <a:rPr lang="pl-PL" dirty="0"/>
              <a:t>                                                                                                                                       Biuro Wsparcia Aplikacji Grantowych</a:t>
            </a:r>
          </a:p>
          <a:p>
            <a:r>
              <a:rPr lang="pl-PL" dirty="0"/>
              <a:t>Częstochowa, 23.03.2026                                                                                          Dział Nauki i Projektów Naukowych </a:t>
            </a:r>
          </a:p>
          <a:p>
            <a:r>
              <a:rPr lang="pl-PL" sz="4800" dirty="0"/>
              <a:t>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Działania COST</a:t>
            </a:r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917575" y="1963718"/>
            <a:ext cx="80583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COST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inicjatywa europejskiej organizacji -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Cooperation in Science and Technology - finansującej sieci badań naukowych i innowacji, umożliwiającej naukowcom i innowatorom rozwijanie ich zainteresowań w dowolnej dziedzinie nauki i technologii.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Finansując tworzenie sieci kontaktów,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 jako portal wstępny dla dalszego finansowania badań naukowych i innowacji, takiego jak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Horyzont Europa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COST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różnią się od wielu innych projektów finansowanych przez UE, ponieważ możliwe jest dołączenie i uczestnictwo w sieci badawczej w trakcie trwania prac.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Wystarczy wybrać interesujący nas temat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pośrednictwem wyszukiwarki </a:t>
            </a:r>
            <a:r>
              <a:rPr lang="pl-PL" b="1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</a:t>
            </a:r>
            <a:r>
              <a:rPr lang="pl-PL" b="1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  <a:r>
              <a:rPr lang="pl-PL" b="1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b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następnie skontaktować się z Przewodniczącym Akcji,      lub Członkiem Komitetu Zarządzającego, wykorzystując adres mailowy dostępny       w prawym górnym rogu ekranu. 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l-PL" sz="1600" dirty="0"/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/>
              <a:t>               </a:t>
            </a:r>
            <a:r>
              <a:rPr lang="pl-PL" sz="1200" dirty="0"/>
              <a:t>                       </a:t>
            </a:r>
            <a:r>
              <a:rPr lang="pl-PL" dirty="0"/>
              <a:t>                                                                                                           </a:t>
            </a:r>
            <a:br>
              <a:rPr lang="pl-PL" dirty="0"/>
            </a:br>
            <a:endParaRPr lang="pl-PL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A03A160-C63E-49AC-BAEE-20681564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" y="2697626"/>
            <a:ext cx="3571309" cy="22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portal KE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917575" y="1963718"/>
            <a:ext cx="805834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oficjalna platforma Komisji Europejskiej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która służy jako centralne miejsce publikacji informacji o konkursach, dokumentacji oraz projektach finansowanych w ramach unijnych programów. Portal umożliwia użytkownikom: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wyszukiwanie nie tylko tematów konkursowych, ale również partnerów – opcja 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wyszukanie, lub dodanie oferty współpracy w danym konkursie – opcja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Ofertę współpracy możemy zamieścić jako: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Expertise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(przedstawiamy swoją instytucję jako potencjalnego partnera w projekcie), lub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Expertise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pl-PL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(poszukujemy partnerów do konsorcjów)</a:t>
            </a:r>
            <a:endParaRPr lang="pl-PL" sz="19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założenie profilu osobowego – możliwość zamieszczania informacji o sobie     i ich upublicznianie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                                                  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Obraz 15" descr="https://www.bing.com/th/id/OIP.a4KjsqvpPW7g-WKCOZ7XkgHaDH?w=188&amp;h=135&amp;c=8&amp;rs=1&amp;qlt=90&amp;o=6&amp;dpr=1.3&amp;pid=3.1&amp;rm=2">
            <a:extLst>
              <a:ext uri="{FF2B5EF4-FFF2-40B4-BE49-F238E27FC236}">
                <a16:creationId xmlns:a16="http://schemas.microsoft.com/office/drawing/2014/main" id="{5900823F-0ED7-4F6E-B150-14098AAEAA3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2701489"/>
            <a:ext cx="3218328" cy="257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4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PartFinder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aplikacja administrowana przez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NCBiR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792084" y="2099733"/>
            <a:ext cx="8183833" cy="484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Aplikacja dostępna za pośrednictwem rządowej strony internetowej, mająca ułatwić krajową i międzynarodową współpracę w zakresie badań, biznesu               i edukacji. Narzędzie to umożliwia:</a:t>
            </a:r>
          </a:p>
          <a:p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wyszukanie partnerów do prowadzonego 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dołączenie do trwającego już projektu </a:t>
            </a:r>
          </a:p>
          <a:p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Narzędzie jest łatwe w obsłudze, a wyszukiwanie ułatwiają zaawansowane filtry, pozwalające na wybór min. typu współpracy, typu partnera, kraju, a nawet kluczowych słów w projekcie.</a:t>
            </a:r>
          </a:p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Istnieje również opcja zamieszczenia własnego ogłoszenia. </a:t>
            </a:r>
          </a:p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nawiązaniu współpracy w potencjalnym partnerem naukowym możliwe jest dalsze komunikowanie się z nim za pośrednictwem </a:t>
            </a:r>
            <a:r>
              <a:rPr lang="pl-PL" sz="1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PartFinder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                                                  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NCBR">
            <a:extLst>
              <a:ext uri="{FF2B5EF4-FFF2-40B4-BE49-F238E27FC236}">
                <a16:creationId xmlns:a16="http://schemas.microsoft.com/office/drawing/2014/main" id="{626271A9-AE42-4D3F-81A2-8576D32917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" y="2768817"/>
            <a:ext cx="3553098" cy="240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01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Platforma 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CORDIS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8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https://cordis.europa.eu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688939" y="1980722"/>
            <a:ext cx="89567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                                                                                                                                          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D60C818-8D00-4830-ACB1-2DBD32E482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207688" y="2189765"/>
            <a:ext cx="7467740" cy="3598733"/>
          </a:xfrm>
          <a:prstGeom prst="rect">
            <a:avLst/>
          </a:prstGeom>
        </p:spPr>
      </p:pic>
      <p:pic>
        <p:nvPicPr>
          <p:cNvPr id="21" name="Obraz 20" descr="https://www.bing.com/th/id/OIP.a4KjsqvpPW7g-WKCOZ7XkgHaDH?w=188&amp;h=135&amp;c=8&amp;rs=1&amp;qlt=90&amp;o=6&amp;dpr=1.3&amp;pid=3.1&amp;rm=2">
            <a:extLst>
              <a:ext uri="{FF2B5EF4-FFF2-40B4-BE49-F238E27FC236}">
                <a16:creationId xmlns:a16="http://schemas.microsoft.com/office/drawing/2014/main" id="{EF742214-181F-4A20-BD70-82969952434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2701489"/>
            <a:ext cx="3218328" cy="2572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7F13DAE-F587-4182-B74B-502F6EFF0395}"/>
              </a:ext>
            </a:extLst>
          </p:cNvPr>
          <p:cNvSpPr/>
          <p:nvPr/>
        </p:nvSpPr>
        <p:spPr>
          <a:xfrm>
            <a:off x="5504329" y="3429001"/>
            <a:ext cx="959224" cy="36144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10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Platforma 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CORDIS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wyszukiwanie projektów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688939" y="1980722"/>
            <a:ext cx="89567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                                                                                                                                          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2CF3161-FCD0-4613-900C-0B40B12BF3C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281254" y="2189766"/>
            <a:ext cx="7283218" cy="3706540"/>
          </a:xfrm>
          <a:prstGeom prst="rect">
            <a:avLst/>
          </a:prstGeom>
        </p:spPr>
      </p:pic>
      <p:pic>
        <p:nvPicPr>
          <p:cNvPr id="17" name="Obraz 16" descr="https://www.bing.com/th/id/OIP.a4KjsqvpPW7g-WKCOZ7XkgHaDH?w=188&amp;h=135&amp;c=8&amp;rs=1&amp;qlt=90&amp;o=6&amp;dpr=1.3&amp;pid=3.1&amp;rm=2">
            <a:extLst>
              <a:ext uri="{FF2B5EF4-FFF2-40B4-BE49-F238E27FC236}">
                <a16:creationId xmlns:a16="http://schemas.microsoft.com/office/drawing/2014/main" id="{9F444603-6E9A-4AD0-80BA-7DABA1749F5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2701489"/>
            <a:ext cx="3218328" cy="2572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35718A8-C0FF-42CB-B7EE-2B410A5505E9}"/>
              </a:ext>
            </a:extLst>
          </p:cNvPr>
          <p:cNvSpPr/>
          <p:nvPr/>
        </p:nvSpPr>
        <p:spPr>
          <a:xfrm>
            <a:off x="9196112" y="4289640"/>
            <a:ext cx="1840933" cy="2767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0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Europejska sieć 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EURAXESS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https://euraxess.ec.europa.eu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657600" y="1796296"/>
            <a:ext cx="8933349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to inicjatywa KE, krajów UE i stowarzyszonych, wspierająca rozwój kariery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mobilność naukowców. Istnieje ponad 600 punktów EURAXESS w 43 krajach. 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portalu możemy znaleźć informacje na temat: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grantów i stypendiów z całego świata dla wszystkich stanowisk naukowych </a:t>
            </a:r>
          </a:p>
          <a:p>
            <a:pPr lvl="0"/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 </a:t>
            </a:r>
            <a:r>
              <a:rPr lang="pl-PL" sz="2000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Euraxess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granty i stypendia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 pracy i staży (np.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postdoc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na całym świecie dla naukowców ze wszystkich dziedzin nauki – 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wyszukiwarka </a:t>
            </a:r>
            <a:r>
              <a:rPr lang="pl-PL" sz="2000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Euraxess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oferty pracy, staże i inne możliwości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partnerów z całego świata do projektów badawczych (możliwość zamieszczenia własnej oferty) - 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wyszukiwarka </a:t>
            </a:r>
            <a:r>
              <a:rPr lang="pl-PL" sz="2000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Euraxess</a:t>
            </a:r>
            <a:r>
              <a:rPr lang="pl-PL" sz="20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partnerzy naukowi do projektów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                                                                                                                                          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" name="Obraz 17" descr="Euraxess – Technical University of Liberec">
            <a:extLst>
              <a:ext uri="{FF2B5EF4-FFF2-40B4-BE49-F238E27FC236}">
                <a16:creationId xmlns:a16="http://schemas.microsoft.com/office/drawing/2014/main" id="{21CB6EFB-CC83-4780-8B95-CF22A8DC55E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2523565"/>
            <a:ext cx="3184501" cy="296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0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Eurodesk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Polska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https://www.eurodesk.pl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602726" y="1873624"/>
            <a:ext cx="9019563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Eurodesk</a:t>
            </a:r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międzynarodowa sieć działająca w 36 krajach europejskich oraz program Unii Europejskiej dla młodzieży, osób pracujących z młodzieżą i organizacji </a:t>
            </a:r>
          </a:p>
          <a:p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młodzieżowych, wspierany – finansowo i merytorycznie – przez Komisję Europejską, Ministerstwo Edukacji Narodowej i Ministerstwo Nauki i Szkolnictwa  wyższego </a:t>
            </a:r>
          </a:p>
          <a:p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 ramach programu </a:t>
            </a:r>
            <a:r>
              <a:rPr lang="pl-PL" sz="18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Erasmus+. </a:t>
            </a:r>
          </a:p>
          <a:p>
            <a:endParaRPr lang="pl-PL" sz="185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Eurodesku</a:t>
            </a:r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 ponad 1000 organizacji i ponad 300 ambasadorów, w tym ponad  50 w sieci </a:t>
            </a:r>
            <a:r>
              <a:rPr lang="pl-PL" sz="1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Eurodesk</a:t>
            </a:r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Polska.</a:t>
            </a:r>
          </a:p>
          <a:p>
            <a:endParaRPr lang="pl-PL" sz="18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Sieć oferuje szkolenia, nowoczesne narzędzia, unikalne know-how, publikacje, materiały promocyjne, dostęp do wartościowych zasobów informacyjnych, a także przestrzeń umożliwiającą wymianę doświadczeń i współpracę z organizacjami oraz ekspertami      z Polski i z zagranicy.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                                                                                                                                          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Eurodesk Polska">
            <a:extLst>
              <a:ext uri="{FF2B5EF4-FFF2-40B4-BE49-F238E27FC236}">
                <a16:creationId xmlns:a16="http://schemas.microsoft.com/office/drawing/2014/main" id="{EADFAD9C-0410-4EC4-9BDD-DD27FE6DFCD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8" y="3384944"/>
            <a:ext cx="3342510" cy="12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19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Platformy dedykowane poszukiwaniu partnerów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inne przykłady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688939" y="1980722"/>
            <a:ext cx="89567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                                        </a:t>
            </a:r>
            <a:r>
              <a:rPr lang="pl-PL" sz="13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https:horizoneuropencpportal.eu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                                                                                                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3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3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3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https://ideal-ist.eu/partner-search</a:t>
            </a:r>
            <a:r>
              <a:rPr lang="pl-PL" sz="13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</a:t>
            </a:r>
            <a:r>
              <a:rPr lang="pl-PL" sz="13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https://greenet-partner-search-tool.b2match.io/</a:t>
            </a:r>
            <a:b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r>
              <a:rPr lang="pl-PL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</a:t>
            </a:r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3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https://proposals.etag.ee/water4all/2024/partner-search</a:t>
            </a:r>
            <a:endParaRPr lang="pl-PL" sz="13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3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https://cluster-2-brokerage-event.b2match.io/</a:t>
            </a:r>
            <a:r>
              <a:rPr lang="pl-PL" sz="13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13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https://cluster-health-horizon-europe-brokerage-2025.b2match.io/page-271</a:t>
            </a: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 descr="Mężczyzna i kobieta korzystają z konferencji online, aby zapobiec infekcji">
            <a:hlinkClick r:id="rId9"/>
            <a:extLst>
              <a:ext uri="{FF2B5EF4-FFF2-40B4-BE49-F238E27FC236}">
                <a16:creationId xmlns:a16="http://schemas.microsoft.com/office/drawing/2014/main" id="{6BA5988A-B407-483C-B283-3EF4DB56C27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" y="2442284"/>
            <a:ext cx="3337014" cy="32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https://www.bing.com/th/id/OIP.OagDINbcj6_PrEsSOan0ygHaEK?w=193&amp;h=135&amp;c=8&amp;rs=1&amp;qlt=90&amp;o=6&amp;dpr=1.3&amp;pid=3.1&amp;rm=2">
            <a:hlinkClick r:id="rId11" tgtFrame="&quot;_blank&quot;"/>
            <a:extLst>
              <a:ext uri="{FF2B5EF4-FFF2-40B4-BE49-F238E27FC236}">
                <a16:creationId xmlns:a16="http://schemas.microsoft.com/office/drawing/2014/main" id="{D0B0AD0C-5529-4F35-8FA4-9D1371BDE78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05" y="2689412"/>
            <a:ext cx="1252569" cy="94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https://uncharted-culture.eu/wp-content/uploads/2020/12/Net4Society4_Logo_150615-300x122.jpg">
            <a:extLst>
              <a:ext uri="{FF2B5EF4-FFF2-40B4-BE49-F238E27FC236}">
                <a16:creationId xmlns:a16="http://schemas.microsoft.com/office/drawing/2014/main" id="{08950807-69BF-4F58-AFC3-275F863A205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17" y="4987594"/>
            <a:ext cx="1090906" cy="49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 descr="GREENET Partner Search Tool - Info">
            <a:extLst>
              <a:ext uri="{FF2B5EF4-FFF2-40B4-BE49-F238E27FC236}">
                <a16:creationId xmlns:a16="http://schemas.microsoft.com/office/drawing/2014/main" id="{4238C560-4A49-43E6-8925-CF57C6D0F740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89" y="2936758"/>
            <a:ext cx="1166747" cy="64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https://www.healthncp.net/themes/custom/mksuite/images/hnn3_logo.png">
            <a:extLst>
              <a:ext uri="{FF2B5EF4-FFF2-40B4-BE49-F238E27FC236}">
                <a16:creationId xmlns:a16="http://schemas.microsoft.com/office/drawing/2014/main" id="{B979AF27-D9EA-4249-9533-87643AB1279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96" y="4925282"/>
            <a:ext cx="849964" cy="49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Water4All logo | Advizzo">
            <a:extLst>
              <a:ext uri="{FF2B5EF4-FFF2-40B4-BE49-F238E27FC236}">
                <a16:creationId xmlns:a16="http://schemas.microsoft.com/office/drawing/2014/main" id="{374E8D78-1BDF-4719-A166-B21C8C628CF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3" y="3591875"/>
            <a:ext cx="1119353" cy="92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HORIZON EUROPE NCP Portal - YouTube">
            <a:extLst>
              <a:ext uri="{FF2B5EF4-FFF2-40B4-BE49-F238E27FC236}">
                <a16:creationId xmlns:a16="http://schemas.microsoft.com/office/drawing/2014/main" id="{B62340EC-04DB-4572-8B0E-DE04F1693D5D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2" y="2148704"/>
            <a:ext cx="1054100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12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570246"/>
            <a:ext cx="13170178" cy="1775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Partnerstwa europejskie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50428" y="1873625"/>
            <a:ext cx="8411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Partnerstwa europejskie Łączą Komisję Europejską oraz partnerów prywatnych i/lub publicznych,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celu sprostania najpilniejszym wyzwaniom Europy, poprzez wspólne inicjatywy w zakresie badań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innowacji. Ich celem jest osiągnięcie jak największego oddziaływania finasowania unijnego oraz skuteczniejszego wkładu w realizację celów polityki unijnej. Partnerstwa są zgrupowane wokół następujących głównych obszarów tematycznych, które są jednocześnie klastrami tematycznymi programu Horyzont Europa: Zdrowie, Technologie cyfrowe, Przemysł i przestrzeń kosmiczna, Klimat, energia i mobilność, Żywność,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biogospodarka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zasoby naturalne, rolnictwo i środowisko.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partnerstw działają stowarzyszenia branżowe. 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Korzyści dla organizacji płynące z bycia członkiem partnerstwa to przede wszystkim: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wpływ na definiowanie tematów konkursów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lepsza rozpoznawalność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długofalowa współpraca z najlepszymi w Europie, poprzez uczestniczenie w spotkaniach organizowanych w ramach partnerstwa (tylko dla członków)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większe prawdopodobieństwo nawiązania współpracy i realizacji projektu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                                                                                                                             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az 15" descr="https://www.bing.com/th/id/OIP.a4KjsqvpPW7g-WKCOZ7XkgHaDH?w=188&amp;h=135&amp;c=8&amp;rs=1&amp;qlt=90&amp;o=6&amp;dpr=1.3&amp;pid=3.1&amp;rm=2">
            <a:extLst>
              <a:ext uri="{FF2B5EF4-FFF2-40B4-BE49-F238E27FC236}">
                <a16:creationId xmlns:a16="http://schemas.microsoft.com/office/drawing/2014/main" id="{8E3E6B31-53B6-4526-8F84-D660F7D51E8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5" y="2705822"/>
            <a:ext cx="3218328" cy="257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58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Ekspert oceniający w programie 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Horyzont Europa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917575" y="1963718"/>
            <a:ext cx="805834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Istnieje wiele zalet pracy eksperta, jak poznanie procesu ewaluacji „od kuchni”, dostęp do unikalnego </a:t>
            </a:r>
            <a:r>
              <a:rPr lang="pl-PL" sz="16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wiedzy o trendach w danych obszarach, wiedza o projektach uzyskujących dofinansowanie, przygotowanie do pisania wniosków, uczestniczenie w szkoleniach i spotkaniach adresowanych wyłącznie do ekspertów KE, atrakcyjne wynagrodzenie, a przede wszystkim możliwość budowania sieci kontaktów.	</a:t>
            </a:r>
          </a:p>
          <a:p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Budowanie sieci kontaktów jest możliwe, dzięki: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udziale wraz z innymi ekspertami w grupach doradczych, które współpracują                     z urzędnikami KE, przedstawicielami państw członkowskich i interesariuszami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ocenianiu wniosków i współpracy z KPK, co umożliwia poznanie innych </a:t>
            </a:r>
            <a:r>
              <a:rPr lang="pl-PL" sz="16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ewaluatorów</a:t>
            </a: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 a także liderów innowacji i nauki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udziałowi w konferencjach i seminariach 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obecności w bazach danych ekspertów – otrzymywanie zaproszeń do współpracy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publikacjom i pracy doradczej – tworzenie opinii, raportów i analiz pozycjonuje eksperta jako autorytet w danej dziedzinie i przyciąga kontakty ze strony innych instytucji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                                                  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3d płaska ikona jako naukowiec z modelem chemicznym i artykułem badawczym symbolizującym marzenia naukowe">
            <a:hlinkClick r:id="rId6"/>
            <a:extLst>
              <a:ext uri="{FF2B5EF4-FFF2-40B4-BE49-F238E27FC236}">
                <a16:creationId xmlns:a16="http://schemas.microsoft.com/office/drawing/2014/main" id="{22D9CD69-4A04-497D-8A44-2C79F1514B5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" y="2776211"/>
            <a:ext cx="3500611" cy="233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30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Kanały informacyjne Biura Wsparcia Aplikacji Grantowych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strona internetowa UJD: </a:t>
            </a:r>
          </a:p>
          <a:p>
            <a:r>
              <a:rPr lang="pl-PL" sz="2000" dirty="0">
                <a:hlinkClick r:id="rId3"/>
              </a:rPr>
              <a:t>Informacje dla wnioskodawców - oferta krajowa - Uniwersytet Jana Długosza w Częstochowie</a:t>
            </a:r>
            <a:endParaRPr lang="pl-PL" sz="2000" dirty="0">
              <a:solidFill>
                <a:prstClr val="black"/>
              </a:solidFill>
              <a:hlinkClick r:id="rId4"/>
            </a:endParaRPr>
          </a:p>
          <a:p>
            <a:r>
              <a:rPr lang="pl-PL" sz="2000" dirty="0">
                <a:hlinkClick r:id="rId4"/>
              </a:rPr>
              <a:t>https://www.ujd.edu.pl/pl</a:t>
            </a:r>
            <a:r>
              <a:rPr lang="pl-PL" sz="2000">
                <a:hlinkClick r:id="rId4"/>
              </a:rPr>
              <a:t>/arnformacje-dla-wnioskodawcow-oferta-miedzynarodowa</a:t>
            </a:r>
            <a:r>
              <a:rPr lang="pl-PL" sz="2000"/>
              <a:t> </a:t>
            </a:r>
            <a:endParaRPr lang="pl-PL" sz="2000" dirty="0"/>
          </a:p>
          <a:p>
            <a:r>
              <a:rPr lang="pl-PL" sz="2000" dirty="0">
                <a:hlinkClick r:id="rId5"/>
              </a:rPr>
              <a:t>https://www.ujd.edu.pl/pl/artykuly/497/aktualnosci-i-komunikaty</a:t>
            </a:r>
            <a:endParaRPr lang="pl-PL" sz="2000" dirty="0"/>
          </a:p>
          <a:p>
            <a:endParaRPr lang="pl-P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mailing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newsletter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0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szkolenia / webinaria / warsztaty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11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6000" dirty="0">
              <a:solidFill>
                <a:prstClr val="black"/>
              </a:solidFill>
            </a:endParaRPr>
          </a:p>
          <a:p>
            <a:pPr lvl="0" algn="ctr"/>
            <a:r>
              <a:rPr lang="pl-PL" sz="6000" dirty="0">
                <a:solidFill>
                  <a:prstClr val="black"/>
                </a:solidFill>
              </a:rPr>
              <a:t>Dziękuję za uwagę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4800" dirty="0"/>
          </a:p>
          <a:p>
            <a:endParaRPr lang="pl-PL" sz="4800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35383" y="984251"/>
            <a:ext cx="52374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  <p:pic>
        <p:nvPicPr>
          <p:cNvPr id="9" name="Obraz 8" descr="Ręcznie rysowane koncepcja strategii biznesowej płaskiej konstrukcji">
            <a:hlinkClick r:id="rId5"/>
            <a:extLst>
              <a:ext uri="{FF2B5EF4-FFF2-40B4-BE49-F238E27FC236}">
                <a16:creationId xmlns:a16="http://schemas.microsoft.com/office/drawing/2014/main" id="{7662ECF1-8B36-4931-A81F-62EBAF21CC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1" y="1676048"/>
            <a:ext cx="2825918" cy="2677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58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Międzynarodowe źródła finansowania grantów</a:t>
            </a:r>
            <a:endParaRPr lang="pl-PL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  </a:t>
            </a:r>
            <a:r>
              <a:rPr lang="pl-PL" sz="1900" i="1" dirty="0"/>
              <a:t>Program Ramowy Horyzont 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Fundusze Europejskie dla Nowoczesnej Gospodarki (FENG)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Europejska Współpraca w Nauce i Technologii (COST)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Eureka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Kreatywna 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Granty Wyszehradzkie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Granty Norweskie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Program Fulbrighta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dirty="0"/>
              <a:t>Fundacja Kościuszkowska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dirty="0"/>
              <a:t>Polsko-Niemiecka Fundacja na Rzecz Nauki (PNFN)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dirty="0"/>
              <a:t>Fundacja Współpracy Polsko-Niemieckiej (FWPN)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i="1" dirty="0"/>
              <a:t>Wspólne Projekty Badawcze NAWA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1900" dirty="0"/>
              <a:t>Inne bieżące konkursy</a:t>
            </a: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59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Własna baza kontaktów -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dotychczasowa współpraca badawcza</a:t>
            </a:r>
            <a:endParaRPr lang="pl-PL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81717" y="2099733"/>
            <a:ext cx="8094199" cy="471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Zdecydowanie najlepszym sposobem wyboru partnerów do projektów jest własna baza kontaktów, opracowana na podstawie dotychczasowych, wspólnie prowadzonych projektów badawczych. </a:t>
            </a:r>
          </a:p>
          <a:p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Zalety takiego partnerstwa to przede wszystkim wspólne obszary badawcze, wypracowany schemat współpracy w projekcie (język, sposoby komunikacji, podział zadań, itp.), wzajemne zaufanie.</a:t>
            </a:r>
          </a:p>
          <a:p>
            <a:b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doświadczeń w tym zakresie istnieje możliwość skorzystania z bazy kontaktów innych osób działających w podobnym obszarze badawczym (współpracownicy, inni pracownicy UJD, pracownicy innych uczelni i instytucji w Polsce i za granicą), danych z publikacji naukowych, lub ze wsparcia naszego biura.</a:t>
            </a:r>
            <a:b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</a:t>
            </a:r>
            <a:r>
              <a:rPr lang="pl-PL" dirty="0"/>
              <a:t>                                                  </a:t>
            </a:r>
            <a:br>
              <a:rPr lang="pl-PL" dirty="0"/>
            </a:br>
            <a:endParaRPr lang="pl-PL" dirty="0"/>
          </a:p>
        </p:txBody>
      </p:sp>
      <p:pic>
        <p:nvPicPr>
          <p:cNvPr id="16" name="Obraz 15" descr="Widok z przodu nauczyciela za pomocą laptopa do komunikowania się wideokonferencji z uczniami na białym tle">
            <a:hlinkClick r:id="rId6"/>
            <a:extLst>
              <a:ext uri="{FF2B5EF4-FFF2-40B4-BE49-F238E27FC236}">
                <a16:creationId xmlns:a16="http://schemas.microsoft.com/office/drawing/2014/main" id="{12B00794-6E91-4C9D-9529-F1056709C3B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3" y="2689412"/>
            <a:ext cx="2713056" cy="2677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78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Sojusz COLOURS</a:t>
            </a:r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27930" y="2190559"/>
            <a:ext cx="8364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Dobrym sposobem poszukiwania partnerów do projektu jest bazowanie na kontaktach z sojuszu COLOURS.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Sojusz COLOURS zrzesza dziewięć uniwersytetów, jak: UJD, Paderborn University (Niemcy), Josip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Juraj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Strossmayer University of Osijek (Chorwacja), Kristianstad University (Szwecja), Le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(Francja), University of Castilla-La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Mancha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(Hiszpania), University of Ferrara (Włochy), University St.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Kliment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Ohridski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Bitola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(Macedonia),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Ventspils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of Applied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(Łotwa). W ramach tzw. regionalnych ekosystemów innowacji współpracuje       z nami 55 partnerów stowarzyszonych, w tym 12 polskich firm i instytucji,         a także jedna uczelnia z Ukrainy – Wołyński Uniwersytet Narodowy.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colours-alliance.eu/wp-content/uploads/2024/05/New-logo-1.png">
            <a:hlinkClick r:id="rId6"/>
            <a:extLst>
              <a:ext uri="{FF2B5EF4-FFF2-40B4-BE49-F238E27FC236}">
                <a16:creationId xmlns:a16="http://schemas.microsoft.com/office/drawing/2014/main" id="{3B6587DD-7666-4BBF-91FD-11DE1B14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1" y="3369879"/>
            <a:ext cx="30289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0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Umowy bilateralne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Europa, Ameryka Północna i Południowa, Afryka</a:t>
            </a: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Europa Środkowa i Zachodnia: Albania, Republika Kosowa, Czechy, Francja, Gruzja, Niemcy, Rumunia, Serbia, Włochy 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Europa Wschodnia: Gruzja, Litwa, Mołdawia, Ukraina 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Ameryka Południowa i Północna: Peru, USA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Azja: Kazachstan, Indie, Turcja, Wietnam, Chiny, Korea Południowa, Pakistan, Tajwan 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Afryka: Tunezja</a:t>
            </a:r>
          </a:p>
        </p:txBody>
      </p:sp>
      <p:pic>
        <p:nvPicPr>
          <p:cNvPr id="13" name="Obraz 12" descr="Dwóch mężczyzn siedzi przy biurku, a jeden ma znak z napisem &quot;quote&quot; na nim.">
            <a:hlinkClick r:id="rId6"/>
            <a:extLst>
              <a:ext uri="{FF2B5EF4-FFF2-40B4-BE49-F238E27FC236}">
                <a16:creationId xmlns:a16="http://schemas.microsoft.com/office/drawing/2014/main" id="{54663249-23AF-4F0E-B61F-E7D3C34950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" y="2402539"/>
            <a:ext cx="3377735" cy="323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06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nieoceniona baza kontaktów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9667" y="2080620"/>
            <a:ext cx="80762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społecznościowe (</a:t>
            </a:r>
            <a:r>
              <a:rPr lang="pl-PL" sz="17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pl-PL" sz="17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In, </a:t>
            </a:r>
            <a:r>
              <a:rPr lang="pl-PL" sz="17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sz="17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7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</a:t>
            </a: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przynoszą szereg korzyści badaczom i społeczności naukowej. Do głównych zalet mediów społecznościowych zaliczamy:</a:t>
            </a:r>
          </a:p>
          <a:p>
            <a:endParaRPr lang="pl-PL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umożliwienie naukowcom komunikowania się ze sobą, rozwijania sieci zawodowych i dzielenia się swoimi odkryciami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zwiększanie ekspozycji i efektu badań naukowych, poprzez dotarcie do szerszej publiczności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wymiana danych i zasobów - bardziej wydajne i oparte na współpracy badania, </a:t>
            </a:r>
          </a:p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a tym samym przyspieszenie odkryć naukowych i ograniczenie powielania      </a:t>
            </a:r>
          </a:p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wysiłków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angażowanie naukowców z innych dyscyplin – </a:t>
            </a:r>
            <a:r>
              <a:rPr lang="pl-PL" sz="17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multidyscyplinarne</a:t>
            </a: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podejście </a:t>
            </a:r>
          </a:p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do wyzwań naukowych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angażowanie społeczeństwa w naukę i rozwijania zrozumienia naukowego </a:t>
            </a:r>
          </a:p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zaufanie społeczne i wsparcie dla badań naukowych</a:t>
            </a:r>
          </a:p>
        </p:txBody>
      </p:sp>
      <p:sp>
        <p:nvSpPr>
          <p:cNvPr id="11" name="AutoShape 4" descr="European Commission logo">
            <a:extLst>
              <a:ext uri="{FF2B5EF4-FFF2-40B4-BE49-F238E27FC236}">
                <a16:creationId xmlns:a16="http://schemas.microsoft.com/office/drawing/2014/main" id="{D4C414FA-8C78-4B79-817C-6481ED9ED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Obraz 15" descr="Chłopiec i dziewczynka czatują w inteligentny telefon z motywem ikony mediów społecznościowych na białym tle">
            <a:hlinkClick r:id="rId6"/>
            <a:extLst>
              <a:ext uri="{FF2B5EF4-FFF2-40B4-BE49-F238E27FC236}">
                <a16:creationId xmlns:a16="http://schemas.microsoft.com/office/drawing/2014/main" id="{5A51C5A1-DCF5-4AC5-89BA-89B6B3C723C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7" y="2601127"/>
            <a:ext cx="2691314" cy="27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21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63027" y="1595718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Wydarzenia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międzynarodowe konferencje, warsztaty, spotkania, targi, dni informacyjne</a:t>
            </a:r>
            <a:endParaRPr lang="pl-PL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Bardzo dobrym sposobem nawiązywania kontaktów są różnego rodzaju wydarzenia, jak konferencje, warsztaty, spotkania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networkingowe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spotkania brokerskie (platformy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matchmakingowe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marketplace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oraz sesje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pitchingowe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targi branżowe, czy dni informacyjne KE. We wszystkich wydarzeniach warto uczestniczyć nie tylko biernie, ale przede wszystkim czynnie, będąc np. prelegentem.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 na temat wydarzeń należy szukać na stronach internetowych Krajowego Punktu Kontaktowego, Enterprise Europe Network, sieci tematycznych NCP oraz innych organizacji ogłaszających konkursy, stronach internetowych oraz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Horyzontalnych Punktów Kontaktowych.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                                                  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 descr="Przenośne">
            <a:hlinkClick r:id="rId6"/>
            <a:extLst>
              <a:ext uri="{FF2B5EF4-FFF2-40B4-BE49-F238E27FC236}">
                <a16:creationId xmlns:a16="http://schemas.microsoft.com/office/drawing/2014/main" id="{D9AFBEA5-33D7-4B07-AB6A-EBFF93440B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" y="2659550"/>
            <a:ext cx="3577156" cy="3227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84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570246"/>
            <a:ext cx="13170178" cy="190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Stypendia wyjazdowe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Fulbrighta,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Fundacja Kościuszkowska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Erasmus +</a:t>
            </a:r>
          </a:p>
          <a:p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4" y="2190559"/>
            <a:ext cx="8363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Erasmus+ </a:t>
            </a: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unijny program wspierający kształcenie, szkolenie, młodzież i sport w Europie, oferujący dofinansowanie do wyjazdów zagranicznych</a:t>
            </a:r>
          </a:p>
          <a:p>
            <a:endParaRPr lang="pl-PL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Fundacja Kościuszkowska w Polsce działa od 2010 roku i jest silnie związana z macierzystą The </a:t>
            </a:r>
            <a:r>
              <a:rPr lang="pl-PL" sz="17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Kosciuszko</a:t>
            </a: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Foundation Inc., która od prawie stu lat przyznaje stypendia młodzieży        i naukowcom z Polski i USA. Jej celem nadrzędnym jest wspieranie intelektualnej, naukowej i kulturowej wymiany pomiędzy Polską, a Stanami Zjednoczonymi, poprzez prowadzenie różnorodnych programów.</a:t>
            </a:r>
          </a:p>
          <a:p>
            <a:endParaRPr lang="pl-PL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7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Fulbrighta </a:t>
            </a:r>
            <a:r>
              <a:rPr lang="pl-PL" sz="17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Polsce jest administrowany przez Polsko-Amerykańską Komisję Fulbrighta. To największy program wspierający wymianę naukową i kulturową pomiędzy naszymi krajami. Od ponad 60 lat finansuje stypendia dla ludzi pełnych pasji, na różnych etapach edukacji i kariery, reprezentujących wszystkie dziedziny nauki i sztuki oraz różnorodne środowiska.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                                                                                                                             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42" name="Picture 18" descr="zdjęcie">
            <a:extLst>
              <a:ext uri="{FF2B5EF4-FFF2-40B4-BE49-F238E27FC236}">
                <a16:creationId xmlns:a16="http://schemas.microsoft.com/office/drawing/2014/main" id="{08349019-1466-4E84-BF0D-7A6C64D9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3" y="4996788"/>
            <a:ext cx="2843860" cy="8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djęcie">
            <a:extLst>
              <a:ext uri="{FF2B5EF4-FFF2-40B4-BE49-F238E27FC236}">
                <a16:creationId xmlns:a16="http://schemas.microsoft.com/office/drawing/2014/main" id="{8292B704-339A-41CF-9C70-0A454A9D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42" y="3709089"/>
            <a:ext cx="1195935" cy="1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1B20C7D-9A3B-416E-A5F2-D632F9F27C0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" y="2490569"/>
            <a:ext cx="2923357" cy="117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79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4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5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6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3892</Words>
  <Application>Microsoft Office PowerPoint</Application>
  <PresentationFormat>Panoramiczny</PresentationFormat>
  <Paragraphs>404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Wingdings 3</vt:lpstr>
      <vt:lpstr>Motyw pakietu Office</vt:lpstr>
      <vt:lpstr>Jon (sala konferencyjna)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KBalas</dc:creator>
  <cp:lastModifiedBy>Izabela Hepner-Zybert</cp:lastModifiedBy>
  <cp:revision>325</cp:revision>
  <cp:lastPrinted>2025-11-18T07:15:00Z</cp:lastPrinted>
  <dcterms:created xsi:type="dcterms:W3CDTF">2024-11-20T08:15:56Z</dcterms:created>
  <dcterms:modified xsi:type="dcterms:W3CDTF">2026-03-23T07:53:27Z</dcterms:modified>
</cp:coreProperties>
</file>